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61" r:id="rId2"/>
    <p:sldId id="345" r:id="rId3"/>
    <p:sldId id="292" r:id="rId4"/>
    <p:sldId id="347" r:id="rId5"/>
    <p:sldId id="348" r:id="rId6"/>
    <p:sldId id="353" r:id="rId7"/>
    <p:sldId id="295" r:id="rId8"/>
    <p:sldId id="303" r:id="rId9"/>
    <p:sldId id="304" r:id="rId10"/>
    <p:sldId id="305" r:id="rId11"/>
    <p:sldId id="306" r:id="rId12"/>
    <p:sldId id="405" r:id="rId13"/>
    <p:sldId id="360" r:id="rId14"/>
    <p:sldId id="361" r:id="rId15"/>
    <p:sldId id="375" r:id="rId16"/>
    <p:sldId id="376" r:id="rId17"/>
    <p:sldId id="381" r:id="rId18"/>
    <p:sldId id="378" r:id="rId19"/>
    <p:sldId id="379" r:id="rId20"/>
    <p:sldId id="404" r:id="rId21"/>
    <p:sldId id="302" r:id="rId22"/>
    <p:sldId id="269" r:id="rId23"/>
    <p:sldId id="319" r:id="rId24"/>
    <p:sldId id="393" r:id="rId25"/>
    <p:sldId id="351" r:id="rId26"/>
    <p:sldId id="330" r:id="rId27"/>
    <p:sldId id="328" r:id="rId28"/>
    <p:sldId id="329" r:id="rId29"/>
    <p:sldId id="331" r:id="rId30"/>
    <p:sldId id="387" r:id="rId31"/>
    <p:sldId id="352" r:id="rId32"/>
    <p:sldId id="332" r:id="rId33"/>
    <p:sldId id="406" r:id="rId34"/>
    <p:sldId id="408" r:id="rId35"/>
    <p:sldId id="407" r:id="rId36"/>
    <p:sldId id="409" r:id="rId37"/>
    <p:sldId id="334" r:id="rId38"/>
    <p:sldId id="335" r:id="rId39"/>
    <p:sldId id="336" r:id="rId40"/>
    <p:sldId id="337" r:id="rId41"/>
    <p:sldId id="339" r:id="rId42"/>
    <p:sldId id="355" r:id="rId43"/>
    <p:sldId id="357" r:id="rId44"/>
    <p:sldId id="394" r:id="rId45"/>
    <p:sldId id="395" r:id="rId46"/>
    <p:sldId id="396" r:id="rId47"/>
    <p:sldId id="397" r:id="rId48"/>
    <p:sldId id="398" r:id="rId49"/>
    <p:sldId id="399" r:id="rId50"/>
    <p:sldId id="401" r:id="rId51"/>
    <p:sldId id="402" r:id="rId52"/>
    <p:sldId id="403" r:id="rId53"/>
    <p:sldId id="314" r:id="rId5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E55647"/>
    <a:srgbClr val="820000"/>
    <a:srgbClr val="D1D12D"/>
    <a:srgbClr val="FFA3A3"/>
    <a:srgbClr val="1C4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1" autoAdjust="0"/>
    <p:restoredTop sz="90330" autoAdjust="0"/>
  </p:normalViewPr>
  <p:slideViewPr>
    <p:cSldViewPr snapToGrid="0">
      <p:cViewPr varScale="1">
        <p:scale>
          <a:sx n="116" d="100"/>
          <a:sy n="116" d="100"/>
        </p:scale>
        <p:origin x="12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1040;&#1085;&#1076;&#1088;&#1077;&#1077;&#1074;\Downloads\&#1057;&#1090;&#1072;&#1090;&#1080;&#1089;&#1090;&#1080;&#1082;&#1072;%20&#1087;&#1086;%20&#1086;&#1073;&#1088;&#1072;&#1097;&#1077;&#1085;&#1080;&#1103;&#1084;%20&#1073;&#1077;&#1079;%20&#1086;&#1092;&#1086;&#1088;&#1084;&#1083;&#1077;&#1085;&#1080;&#11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0;&#1085;&#1072;&#1089;&#1090;&#1072;&#1089;&#1080;&#1103;\AppData\Local\Microsoft\Windows\INetCache\Content.Outlook\YQM0028L\&#1057;&#1090;&#1072;&#1090;&#1080;&#1089;&#1090;&#1080;&#1082;&#1072;%20&#1087;&#1086;%20&#1086;&#1073;&#1088;&#1072;&#1097;&#1077;&#1085;&#1080;&#1103;&#1084;%20&#1073;&#1077;&#1079;%20&#1086;&#1092;&#1086;&#1088;&#1084;&#1083;&#1077;&#1085;&#1080;&#11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0;&#1085;&#1072;&#1089;&#1090;&#1072;&#1089;&#1080;&#1103;\AppData\Local\Microsoft\Windows\INetCache\Content.Outlook\YQM0028L\&#1057;&#1090;&#1072;&#1090;&#1080;&#1089;&#1090;&#1080;&#1082;&#1072;%20&#1087;&#1086;%20&#1086;&#1073;&#1088;&#1072;&#1097;&#1077;&#1085;&#1080;&#1103;&#1084;%20&#1073;&#1077;&#1079;%20&#1086;&#1092;&#1086;&#1088;&#1084;&#1083;&#1077;&#1085;&#1080;&#11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40;&#1085;&#1072;&#1089;&#1090;&#1072;&#1089;&#1080;&#1103;\AppData\Local\Microsoft\Windows\INetCache\Content.Outlook\YQM0028L\&#1057;&#1090;&#1072;&#1090;&#1080;&#1089;&#1090;&#1080;&#1082;&#1072;%20&#1087;&#1086;%20&#1086;&#1073;&#1088;&#1072;&#1097;&#1077;&#1085;&#1080;&#1103;&#1084;%20&#1073;&#1077;&#1079;%20&#1086;&#1092;&#1086;&#1088;&#1084;&#1083;&#1077;&#1085;&#1080;&#11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spPr>
            <a:ln>
              <a:solidFill>
                <a:schemeClr val="accent1"/>
              </a:solidFill>
            </a:ln>
          </c:spPr>
          <c:explosion val="2"/>
          <c:dPt>
            <c:idx val="0"/>
            <c:bubble3D val="0"/>
            <c:spPr>
              <a:solidFill>
                <a:schemeClr val="accent1"/>
              </a:solidFill>
              <a:ln>
                <a:solidFill>
                  <a:schemeClr val="accent1"/>
                </a:solidFill>
              </a:ln>
              <a:effectLst>
                <a:outerShdw blurRad="50800" dist="38100" dir="2700000" algn="tl" rotWithShape="0">
                  <a:prstClr val="black">
                    <a:alpha val="40000"/>
                  </a:prstClr>
                </a:outerShdw>
              </a:effectLst>
            </c:spPr>
          </c:dPt>
          <c:dPt>
            <c:idx val="1"/>
            <c:bubble3D val="0"/>
            <c:spPr>
              <a:pattFill prst="pct30">
                <a:fgClr>
                  <a:schemeClr val="accent1"/>
                </a:fgClr>
                <a:bgClr>
                  <a:schemeClr val="tx1"/>
                </a:bgClr>
              </a:pattFill>
              <a:ln>
                <a:solidFill>
                  <a:schemeClr val="accent1"/>
                </a:solidFill>
              </a:ln>
            </c:spPr>
          </c:dPt>
          <c:dLbls>
            <c:dLbl>
              <c:idx val="0"/>
              <c:delete val="1"/>
              <c:extLst>
                <c:ext xmlns:c15="http://schemas.microsoft.com/office/drawing/2012/chart" uri="{CE6537A1-D6FC-4f65-9D91-7224C49458BB}"/>
              </c:extLst>
            </c:dLbl>
            <c:dLbl>
              <c:idx val="1"/>
              <c:layout>
                <c:manualLayout>
                  <c:x val="-6.5204232283464489E-2"/>
                  <c:y val="7.7558809055118111E-2"/>
                </c:manualLayout>
              </c:layout>
              <c:spPr/>
              <c:txPr>
                <a:bodyPr/>
                <a:lstStyle/>
                <a:p>
                  <a:pPr>
                    <a:defRPr sz="1800" b="1">
                      <a:solidFill>
                        <a:schemeClr val="accent4">
                          <a:lumMod val="10000"/>
                        </a:schemeClr>
                      </a:solidFill>
                    </a:defRPr>
                  </a:pPr>
                  <a:endParaRPr lang="ru-RU"/>
                </a:p>
              </c:txPr>
              <c:dLblPos val="bestFit"/>
              <c:showLegendKey val="0"/>
              <c:showVal val="0"/>
              <c:showCatName val="0"/>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600" b="1">
                    <a:solidFill>
                      <a:schemeClr val="accent4">
                        <a:lumMod val="10000"/>
                      </a:schemeClr>
                    </a:solidFill>
                  </a:defRPr>
                </a:pPr>
                <a:endParaRPr lang="ru-RU"/>
              </a:p>
            </c:txPr>
            <c:dLblPos val="inEnd"/>
            <c:showLegendKey val="0"/>
            <c:showVal val="0"/>
            <c:showCatName val="0"/>
            <c:showSerName val="0"/>
            <c:showPercent val="1"/>
            <c:showBubbleSize val="0"/>
            <c:separator>
</c:separator>
            <c:showLeaderLines val="1"/>
            <c:extLst>
              <c:ext xmlns:c15="http://schemas.microsoft.com/office/drawing/2012/chart" uri="{CE6537A1-D6FC-4f65-9D91-7224C49458BB}"/>
            </c:extLst>
          </c:dLbls>
          <c:cat>
            <c:strRef>
              <c:f>Лист1!$A$2:$A$3</c:f>
              <c:strCache>
                <c:ptCount val="2"/>
                <c:pt idx="0">
                  <c:v>Подключено к ЕГАИС</c:v>
                </c:pt>
                <c:pt idx="1">
                  <c:v>Пользуются дежурной службой</c:v>
                </c:pt>
              </c:strCache>
            </c:strRef>
          </c:cat>
          <c:val>
            <c:numRef>
              <c:f>Лист1!$B$2:$B$3</c:f>
              <c:numCache>
                <c:formatCode>General</c:formatCode>
                <c:ptCount val="2"/>
                <c:pt idx="0">
                  <c:v>339200</c:v>
                </c:pt>
                <c:pt idx="1">
                  <c:v>10800</c:v>
                </c:pt>
              </c:numCache>
            </c:numRef>
          </c:val>
        </c:ser>
        <c:dLbls>
          <c:showLegendKey val="0"/>
          <c:showVal val="0"/>
          <c:showCatName val="0"/>
          <c:showSerName val="0"/>
          <c:showPercent val="0"/>
          <c:showBubbleSize val="0"/>
          <c:showLeaderLines val="1"/>
        </c:dLbls>
        <c:firstSliceAng val="54"/>
      </c:pieChart>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11211946276431E-2"/>
          <c:y val="7.7086543092382248E-2"/>
          <c:w val="0.50132286216641841"/>
          <c:h val="0.83519428718180344"/>
        </c:manualLayout>
      </c:layout>
      <c:pieChart>
        <c:varyColors val="1"/>
        <c:ser>
          <c:idx val="0"/>
          <c:order val="0"/>
          <c:spPr>
            <a:effectLst>
              <a:outerShdw blurRad="50800" dist="38100" dir="2700000" algn="tl" rotWithShape="0">
                <a:prstClr val="black">
                  <a:alpha val="40000"/>
                </a:prstClr>
              </a:outerShdw>
            </a:effectLst>
          </c:spPr>
          <c:dPt>
            <c:idx val="0"/>
            <c:bubble3D val="0"/>
            <c:extLst xmlns:c16r2="http://schemas.microsoft.com/office/drawing/2015/06/chart">
              <c:ext xmlns:c16="http://schemas.microsoft.com/office/drawing/2014/chart" uri="{C3380CC4-5D6E-409C-BE32-E72D297353CC}">
                <c16:uniqueId val="{00000001-CFB9-4950-9D0A-D4229E64EC6D}"/>
              </c:ext>
            </c:extLst>
          </c:dPt>
          <c:dPt>
            <c:idx val="1"/>
            <c:bubble3D val="0"/>
            <c:extLst xmlns:c16r2="http://schemas.microsoft.com/office/drawing/2015/06/chart">
              <c:ext xmlns:c16="http://schemas.microsoft.com/office/drawing/2014/chart" uri="{C3380CC4-5D6E-409C-BE32-E72D297353CC}">
                <c16:uniqueId val="{00000003-CFB9-4950-9D0A-D4229E64EC6D}"/>
              </c:ext>
            </c:extLst>
          </c:dPt>
          <c:dPt>
            <c:idx val="2"/>
            <c:bubble3D val="0"/>
            <c:extLst xmlns:c16r2="http://schemas.microsoft.com/office/drawing/2015/06/chart">
              <c:ext xmlns:c16="http://schemas.microsoft.com/office/drawing/2014/chart" uri="{C3380CC4-5D6E-409C-BE32-E72D297353CC}">
                <c16:uniqueId val="{00000005-CFB9-4950-9D0A-D4229E64EC6D}"/>
              </c:ext>
            </c:extLst>
          </c:dPt>
          <c:dPt>
            <c:idx val="3"/>
            <c:bubble3D val="0"/>
            <c:extLst xmlns:c16r2="http://schemas.microsoft.com/office/drawing/2015/06/chart">
              <c:ext xmlns:c16="http://schemas.microsoft.com/office/drawing/2014/chart" uri="{C3380CC4-5D6E-409C-BE32-E72D297353CC}">
                <c16:uniqueId val="{00000007-CFB9-4950-9D0A-D4229E64EC6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'[Статистика по обращениям без оформления.xlsx]Лист1'!$B$5:$B$8</c:f>
              <c:strCache>
                <c:ptCount val="4"/>
                <c:pt idx="0">
                  <c:v>ЕГАИС ОПТ/Розница</c:v>
                </c:pt>
                <c:pt idx="1">
                  <c:v>Декларирование</c:v>
                </c:pt>
                <c:pt idx="2">
                  <c:v>ЕГАИС ПАП/ИМП</c:v>
                </c:pt>
                <c:pt idx="3">
                  <c:v>Вопросы по иным ресурсам ФС РАР</c:v>
                </c:pt>
              </c:strCache>
            </c:strRef>
          </c:cat>
          <c:val>
            <c:numRef>
              <c:f>'[Статистика по обращениям без оформления.xlsx]Лист1'!$C$5:$C$8</c:f>
              <c:numCache>
                <c:formatCode>General</c:formatCode>
                <c:ptCount val="4"/>
                <c:pt idx="0">
                  <c:v>23355</c:v>
                </c:pt>
                <c:pt idx="1">
                  <c:v>3180</c:v>
                </c:pt>
                <c:pt idx="2">
                  <c:v>2452</c:v>
                </c:pt>
                <c:pt idx="3">
                  <c:v>1171</c:v>
                </c:pt>
              </c:numCache>
            </c:numRef>
          </c:val>
          <c:extLst xmlns:c16r2="http://schemas.microsoft.com/office/drawing/2015/06/chart">
            <c:ext xmlns:c16="http://schemas.microsoft.com/office/drawing/2014/chart" uri="{C3380CC4-5D6E-409C-BE32-E72D297353CC}">
              <c16:uniqueId val="{00000008-CFB9-4950-9D0A-D4229E64EC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041743748300015"/>
          <c:y val="0.12281437254839989"/>
          <c:w val="0.34432910554315621"/>
          <c:h val="0.729149649257673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accent4">
                  <a:lumMod val="10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52092611828722E-2"/>
          <c:y val="9.5145901733875715E-2"/>
          <c:w val="0.5647513062212578"/>
          <c:h val="0.87313879768816571"/>
        </c:manualLayout>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1"/>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376D-483F-9D9F-FC8116AFEC25}"/>
              </c:ext>
            </c:extLst>
          </c:dPt>
          <c:dPt>
            <c:idx val="1"/>
            <c:bubble3D val="0"/>
            <c:spPr>
              <a:solidFill>
                <a:schemeClr val="accent2"/>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376D-483F-9D9F-FC8116AFEC25}"/>
              </c:ext>
            </c:extLst>
          </c:dPt>
          <c:dPt>
            <c:idx val="2"/>
            <c:bubble3D val="0"/>
            <c:spPr>
              <a:solidFill>
                <a:schemeClr val="accent3"/>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376D-483F-9D9F-FC8116AFEC25}"/>
              </c:ext>
            </c:extLst>
          </c:dPt>
          <c:dPt>
            <c:idx val="3"/>
            <c:bubble3D val="0"/>
            <c:spPr>
              <a:solidFill>
                <a:schemeClr val="accent4"/>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376D-483F-9D9F-FC8116AFEC2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'[Статистика по обращениям без оформления.xlsx]Лист1'!$B$20:$B$23</c:f>
              <c:strCache>
                <c:ptCount val="4"/>
                <c:pt idx="0">
                  <c:v>Запрос информации</c:v>
                </c:pt>
                <c:pt idx="1">
                  <c:v>Вопросы по работе УС</c:v>
                </c:pt>
                <c:pt idx="2">
                  <c:v>Технические вопросы по работе УТМ</c:v>
                </c:pt>
                <c:pt idx="3">
                  <c:v>Вопросы по работе серверов РАР</c:v>
                </c:pt>
              </c:strCache>
            </c:strRef>
          </c:cat>
          <c:val>
            <c:numRef>
              <c:f>'[Статистика по обращениям без оформления.xlsx]Лист1'!$C$20:$C$23</c:f>
              <c:numCache>
                <c:formatCode>General</c:formatCode>
                <c:ptCount val="4"/>
                <c:pt idx="0">
                  <c:v>17632</c:v>
                </c:pt>
                <c:pt idx="1">
                  <c:v>2894</c:v>
                </c:pt>
                <c:pt idx="2">
                  <c:v>2651</c:v>
                </c:pt>
                <c:pt idx="3">
                  <c:v>178</c:v>
                </c:pt>
              </c:numCache>
            </c:numRef>
          </c:val>
          <c:extLst xmlns:c16r2="http://schemas.microsoft.com/office/drawing/2015/06/chart">
            <c:ext xmlns:c16="http://schemas.microsoft.com/office/drawing/2014/chart" uri="{C3380CC4-5D6E-409C-BE32-E72D297353CC}">
              <c16:uniqueId val="{00000008-376D-483F-9D9F-FC8116AFEC2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512577022479319"/>
          <c:y val="0.17000695148535216"/>
          <c:w val="0.38368500207485878"/>
          <c:h val="0.7205334890417621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accent4">
                  <a:lumMod val="10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1"/>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D8AA-4CBA-A59A-4455CC43E04C}"/>
              </c:ext>
            </c:extLst>
          </c:dPt>
          <c:dPt>
            <c:idx val="1"/>
            <c:bubble3D val="0"/>
            <c:spPr>
              <a:solidFill>
                <a:schemeClr val="accent2"/>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D8AA-4CBA-A59A-4455CC43E04C}"/>
              </c:ext>
            </c:extLst>
          </c:dPt>
          <c:dPt>
            <c:idx val="2"/>
            <c:bubble3D val="0"/>
            <c:spPr>
              <a:solidFill>
                <a:schemeClr val="accent3"/>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D8AA-4CBA-A59A-4455CC43E04C}"/>
              </c:ext>
            </c:extLst>
          </c:dPt>
          <c:dPt>
            <c:idx val="3"/>
            <c:bubble3D val="0"/>
            <c:spPr>
              <a:solidFill>
                <a:schemeClr val="accent4"/>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D8AA-4CBA-A59A-4455CC43E04C}"/>
              </c:ext>
            </c:extLst>
          </c:dPt>
          <c:dPt>
            <c:idx val="4"/>
            <c:bubble3D val="0"/>
            <c:spPr>
              <a:solidFill>
                <a:schemeClr val="accent5"/>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D8AA-4CBA-A59A-4455CC43E04C}"/>
              </c:ext>
            </c:extLst>
          </c:dPt>
          <c:dPt>
            <c:idx val="5"/>
            <c:bubble3D val="0"/>
            <c:spPr>
              <a:solidFill>
                <a:schemeClr val="accent6"/>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B-D8AA-4CBA-A59A-4455CC43E04C}"/>
              </c:ext>
            </c:extLst>
          </c:dPt>
          <c:dPt>
            <c:idx val="6"/>
            <c:bubble3D val="0"/>
            <c:spPr>
              <a:solidFill>
                <a:schemeClr val="accent1">
                  <a:lumMod val="60000"/>
                </a:schemeClr>
              </a:solidFill>
              <a:ln>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D-D8AA-4CBA-A59A-4455CC43E04C}"/>
              </c:ext>
            </c:extLst>
          </c:dPt>
          <c:dLbls>
            <c:dLbl>
              <c:idx val="0"/>
              <c:layout>
                <c:manualLayout>
                  <c:x val="5.0283965271845962E-2"/>
                  <c:y val="-0.1241836410657590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21375155443477192"/>
                  <c:y val="-5.0066047798688562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3099320301629314"/>
                  <c:y val="0.1863261953273609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2275416915509287"/>
                  <c:y val="0.145555276485250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1.6941480605251549E-2"/>
                  <c:y val="2.008053509677928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1.373305049574043E-2"/>
                  <c:y val="-1.944041323561557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6.9935789999758594E-3"/>
                  <c:y val="-3.273953992650498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10000"/>
                      </a:schemeClr>
                    </a:solidFill>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'[Статистика по обращениям без оформления.xlsx]Лист1'!$B$31:$B$37</c:f>
              <c:strCache>
                <c:ptCount val="7"/>
                <c:pt idx="0">
                  <c:v>Ошибки соединения с сервером</c:v>
                </c:pt>
                <c:pt idx="1">
                  <c:v>Неисправности аппаратного крипто-ключа</c:v>
                </c:pt>
                <c:pt idx="2">
                  <c:v>Ошибки при обновлении УТМ</c:v>
                </c:pt>
                <c:pt idx="3">
                  <c:v>Ошибки при эксплуатации аппаратного крипто-ключа</c:v>
                </c:pt>
                <c:pt idx="4">
                  <c:v>Несоответствие FSRAR_ID на ключе с FSRAR_ID УТМ</c:v>
                </c:pt>
                <c:pt idx="5">
                  <c:v>Ошибки проверок подписи на сервере</c:v>
                </c:pt>
                <c:pt idx="6">
                  <c:v>Ошибка поиска слота смарт-карты</c:v>
                </c:pt>
              </c:strCache>
            </c:strRef>
          </c:cat>
          <c:val>
            <c:numRef>
              <c:f>'[Статистика по обращениям без оформления.xlsx]Лист1'!$C$31:$C$37</c:f>
              <c:numCache>
                <c:formatCode>General</c:formatCode>
                <c:ptCount val="7"/>
                <c:pt idx="0">
                  <c:v>399</c:v>
                </c:pt>
                <c:pt idx="1">
                  <c:v>310</c:v>
                </c:pt>
                <c:pt idx="2">
                  <c:v>287</c:v>
                </c:pt>
                <c:pt idx="3">
                  <c:v>283</c:v>
                </c:pt>
                <c:pt idx="4">
                  <c:v>133</c:v>
                </c:pt>
                <c:pt idx="5">
                  <c:v>130</c:v>
                </c:pt>
                <c:pt idx="6">
                  <c:v>130</c:v>
                </c:pt>
              </c:numCache>
            </c:numRef>
          </c:val>
          <c:extLst xmlns:c16r2="http://schemas.microsoft.com/office/drawing/2015/06/chart">
            <c:ext xmlns:c16="http://schemas.microsoft.com/office/drawing/2014/chart" uri="{C3380CC4-5D6E-409C-BE32-E72D297353CC}">
              <c16:uniqueId val="{00000016-D8AA-4CBA-A59A-4455CC43E04C}"/>
            </c:ext>
          </c:extLst>
        </c:ser>
        <c:dLbls>
          <c:showLegendKey val="0"/>
          <c:showVal val="0"/>
          <c:showCatName val="0"/>
          <c:showSerName val="0"/>
          <c:showPercent val="1"/>
          <c:showBubbleSize val="0"/>
          <c:showLeaderLines val="1"/>
        </c:dLbls>
        <c:firstSliceAng val="144"/>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50800" dist="38100" dir="2700000" algn="tl"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10000"/>
                        </a:schemeClr>
                      </a:solidFill>
                      <a:latin typeface="+mn-lt"/>
                      <a:ea typeface="+mn-ea"/>
                      <a:cs typeface="+mn-cs"/>
                    </a:defRPr>
                  </a:pPr>
                  <a:endParaRPr lang="ru-RU"/>
                </a:p>
              </c:txPr>
              <c:dLblPos val="inEnd"/>
              <c:showLegendKey val="0"/>
              <c:showVal val="1"/>
              <c:showCatName val="0"/>
              <c:showSerName val="0"/>
              <c:showPercent val="0"/>
              <c:showBubbleSize val="0"/>
            </c:dLbl>
            <c:dLbl>
              <c:idx val="1"/>
              <c:layout>
                <c:manualLayout>
                  <c:x val="-5.2209170206501338E-3"/>
                  <c:y val="-2.80058552084054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10000"/>
                        </a:schemeClr>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'[Статистика по обращениям без оформления.xlsx]Лист1'!$B$42:$B$53</c:f>
              <c:strCache>
                <c:ptCount val="12"/>
                <c:pt idx="0">
                  <c:v>Вопросы по приобретению JaCarta КЭП</c:v>
                </c:pt>
                <c:pt idx="1">
                  <c:v>Вопросы по генерации RSA сертификата</c:v>
                </c:pt>
                <c:pt idx="2">
                  <c:v>Вопросы по процедуре входа в ЛК</c:v>
                </c:pt>
                <c:pt idx="3">
                  <c:v>Вопросы по процедуре внесения изменений в ЕГАИС</c:v>
                </c:pt>
                <c:pt idx="4">
                  <c:v>Вопросы по ведению журнала розничных продаж</c:v>
                </c:pt>
                <c:pt idx="5">
                  <c:v>Вопросы по отправке чеков</c:v>
                </c:pt>
                <c:pt idx="6">
                  <c:v>Вопросы по процедуре подключения к ЕГАИС Розница и ОПТ</c:v>
                </c:pt>
                <c:pt idx="7">
                  <c:v>Иные вопросы</c:v>
                </c:pt>
                <c:pt idx="8">
                  <c:v>Вопросы по методологии ведения остатков АП</c:v>
                </c:pt>
                <c:pt idx="9">
                  <c:v>Вопросы по добавлению справочников в систему</c:v>
                </c:pt>
                <c:pt idx="10">
                  <c:v>Вопросы по документообороту организации</c:v>
                </c:pt>
                <c:pt idx="11">
                  <c:v>Общие вопросы по работе ЕГАИС ОПТ и Розница</c:v>
                </c:pt>
              </c:strCache>
            </c:strRef>
          </c:cat>
          <c:val>
            <c:numRef>
              <c:f>'[Статистика по обращениям без оформления.xlsx]Лист1'!$C$42:$C$53</c:f>
              <c:numCache>
                <c:formatCode>General</c:formatCode>
                <c:ptCount val="12"/>
                <c:pt idx="0">
                  <c:v>35</c:v>
                </c:pt>
                <c:pt idx="1">
                  <c:v>160</c:v>
                </c:pt>
                <c:pt idx="2">
                  <c:v>675</c:v>
                </c:pt>
                <c:pt idx="3">
                  <c:v>893</c:v>
                </c:pt>
                <c:pt idx="4">
                  <c:v>1173</c:v>
                </c:pt>
                <c:pt idx="5">
                  <c:v>1235</c:v>
                </c:pt>
                <c:pt idx="6">
                  <c:v>1282</c:v>
                </c:pt>
                <c:pt idx="7">
                  <c:v>1510</c:v>
                </c:pt>
                <c:pt idx="8">
                  <c:v>1541</c:v>
                </c:pt>
                <c:pt idx="9">
                  <c:v>2090</c:v>
                </c:pt>
                <c:pt idx="10">
                  <c:v>2346</c:v>
                </c:pt>
                <c:pt idx="11">
                  <c:v>4692</c:v>
                </c:pt>
              </c:numCache>
            </c:numRef>
          </c:val>
          <c:extLst xmlns:c16r2="http://schemas.microsoft.com/office/drawing/2015/06/chart">
            <c:ext xmlns:c16="http://schemas.microsoft.com/office/drawing/2014/chart" uri="{C3380CC4-5D6E-409C-BE32-E72D297353CC}">
              <c16:uniqueId val="{00000000-3ACA-4723-AA37-DAA7AD5706B9}"/>
            </c:ext>
          </c:extLst>
        </c:ser>
        <c:dLbls>
          <c:dLblPos val="inEnd"/>
          <c:showLegendKey val="0"/>
          <c:showVal val="1"/>
          <c:showCatName val="0"/>
          <c:showSerName val="0"/>
          <c:showPercent val="0"/>
          <c:showBubbleSize val="0"/>
        </c:dLbls>
        <c:gapWidth val="41"/>
        <c:axId val="293410600"/>
        <c:axId val="293409816"/>
      </c:barChart>
      <c:catAx>
        <c:axId val="293410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4">
                    <a:lumMod val="10000"/>
                  </a:schemeClr>
                </a:solidFill>
                <a:effectLst/>
                <a:latin typeface="+mn-lt"/>
                <a:ea typeface="+mn-ea"/>
                <a:cs typeface="+mn-cs"/>
              </a:defRPr>
            </a:pPr>
            <a:endParaRPr lang="ru-RU"/>
          </a:p>
        </c:txPr>
        <c:crossAx val="293409816"/>
        <c:crosses val="autoZero"/>
        <c:auto val="1"/>
        <c:lblAlgn val="ctr"/>
        <c:lblOffset val="100"/>
        <c:noMultiLvlLbl val="0"/>
      </c:catAx>
      <c:valAx>
        <c:axId val="293409816"/>
        <c:scaling>
          <c:orientation val="minMax"/>
        </c:scaling>
        <c:delete val="1"/>
        <c:axPos val="b"/>
        <c:numFmt formatCode="General" sourceLinked="1"/>
        <c:majorTickMark val="none"/>
        <c:minorTickMark val="none"/>
        <c:tickLblPos val="nextTo"/>
        <c:crossAx val="2934106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D808F0A1-E7F8-4560-88F8-A14C592502B3}" type="datetimeFigureOut">
              <a:rPr lang="ru-RU" smtClean="0"/>
              <a:t>22.11.2016</a:t>
            </a:fld>
            <a:endParaRPr lang="ru-RU"/>
          </a:p>
        </p:txBody>
      </p:sp>
      <p:sp>
        <p:nvSpPr>
          <p:cNvPr id="4" name="Образ слайда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2A0EE7C-7F01-4BB0-A1E9-3A893D4E8169}" type="slidenum">
              <a:rPr lang="ru-RU" smtClean="0"/>
              <a:t>‹#›</a:t>
            </a:fld>
            <a:endParaRPr lang="ru-RU"/>
          </a:p>
        </p:txBody>
      </p:sp>
    </p:spTree>
    <p:extLst>
      <p:ext uri="{BB962C8B-B14F-4D97-AF65-F5344CB8AC3E}">
        <p14:creationId xmlns:p14="http://schemas.microsoft.com/office/powerpoint/2010/main" val="161982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ABAEF-2890-438E-A69D-AE6C6F4C796B}" type="slidenum">
              <a:rPr lang="ru-RU" smtClean="0"/>
              <a:t>1</a:t>
            </a:fld>
            <a:endParaRPr lang="ru-RU" dirty="0"/>
          </a:p>
        </p:txBody>
      </p:sp>
    </p:spTree>
    <p:extLst>
      <p:ext uri="{BB962C8B-B14F-4D97-AF65-F5344CB8AC3E}">
        <p14:creationId xmlns:p14="http://schemas.microsoft.com/office/powerpoint/2010/main" val="188823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A0EE7C-7F01-4BB0-A1E9-3A893D4E8169}" type="slidenum">
              <a:rPr lang="ru-RU" smtClean="0"/>
              <a:t>4</a:t>
            </a:fld>
            <a:endParaRPr lang="ru-RU"/>
          </a:p>
        </p:txBody>
      </p:sp>
    </p:spTree>
    <p:extLst>
      <p:ext uri="{BB962C8B-B14F-4D97-AF65-F5344CB8AC3E}">
        <p14:creationId xmlns:p14="http://schemas.microsoft.com/office/powerpoint/2010/main" val="85266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A0EE7C-7F01-4BB0-A1E9-3A893D4E8169}" type="slidenum">
              <a:rPr lang="ru-RU" smtClean="0"/>
              <a:t>22</a:t>
            </a:fld>
            <a:endParaRPr lang="ru-RU"/>
          </a:p>
        </p:txBody>
      </p:sp>
    </p:spTree>
    <p:extLst>
      <p:ext uri="{BB962C8B-B14F-4D97-AF65-F5344CB8AC3E}">
        <p14:creationId xmlns:p14="http://schemas.microsoft.com/office/powerpoint/2010/main" val="13120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1401105-D4F7-4939-A46F-B285655812B7}" type="datetime1">
              <a:rPr lang="ru-RU" smtClean="0"/>
              <a:t>22.11.2016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78693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485E47-0D1D-4155-BA48-A67BB5F62F13}" type="datetime1">
              <a:rPr lang="ru-RU" smtClean="0"/>
              <a:t>22.11.2016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59552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7A8CAC-DD79-4D38-B2BA-4D0656D89328}" type="datetime1">
              <a:rPr lang="ru-RU" smtClean="0"/>
              <a:t>22.11.2016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283897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8EA424-B899-4DB2-8B6D-4F9FF1589682}" type="datetime1">
              <a:rPr lang="ru-RU" smtClean="0"/>
              <a:t>22.11.2016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50050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331FA7-B2B4-46AC-A7A0-9182FAFE3C79}" type="datetime1">
              <a:rPr lang="ru-RU" smtClean="0"/>
              <a:t>22.11.2016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43858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17DB96-7030-4837-A6A6-DF1B40B7C53C}" type="datetime1">
              <a:rPr lang="ru-RU" smtClean="0"/>
              <a:t>22.11.2016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223090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FCDC54B-556B-4225-9F46-482E7381F7A6}" type="datetime1">
              <a:rPr lang="ru-RU" smtClean="0"/>
              <a:t>22.11.2016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23812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151DE9-F499-4DA8-8DD4-E0B1CBC3DF40}" type="datetime1">
              <a:rPr lang="ru-RU" smtClean="0"/>
              <a:t>22.11.2016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18286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F89C-2DB4-4D47-B587-FA1CB7FF4266}" type="datetime1">
              <a:rPr lang="ru-RU" smtClean="0"/>
              <a:t>22.11.2016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18976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6EC6F9-4F38-48F7-BE8A-97D052B737C3}" type="datetime1">
              <a:rPr lang="ru-RU" smtClean="0"/>
              <a:t>22.11.2016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376367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D222BA-3B7D-4255-92A1-834CF9DA15B2}" type="datetime1">
              <a:rPr lang="ru-RU" smtClean="0"/>
              <a:t>22.11.2016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29C1C6-14D4-4F9F-9576-E7E8A1846237}" type="slidenum">
              <a:rPr lang="ru-RU" smtClean="0"/>
              <a:t>‹#›</a:t>
            </a:fld>
            <a:endParaRPr lang="ru-RU"/>
          </a:p>
        </p:txBody>
      </p:sp>
    </p:spTree>
    <p:extLst>
      <p:ext uri="{BB962C8B-B14F-4D97-AF65-F5344CB8AC3E}">
        <p14:creationId xmlns:p14="http://schemas.microsoft.com/office/powerpoint/2010/main" val="260416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334DF-361A-4934-AE1A-988F674083D6}" type="datetime1">
              <a:rPr lang="ru-RU" smtClean="0"/>
              <a:t>22.11.2016</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9C1C6-14D4-4F9F-9576-E7E8A1846237}" type="slidenum">
              <a:rPr lang="ru-RU" smtClean="0"/>
              <a:t>‹#›</a:t>
            </a:fld>
            <a:endParaRPr lang="ru-RU"/>
          </a:p>
        </p:txBody>
      </p:sp>
    </p:spTree>
    <p:extLst>
      <p:ext uri="{BB962C8B-B14F-4D97-AF65-F5344CB8AC3E}">
        <p14:creationId xmlns:p14="http://schemas.microsoft.com/office/powerpoint/2010/main" val="582942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image" Target="../media/image5.jpe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gais.ru/"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hyperlink" Target="https://update.egais.ru/" TargetMode="External"/><Relationship Id="rId7" Type="http://schemas.openxmlformats.org/officeDocument/2006/relationships/image" Target="../media/image5.jpeg"/><Relationship Id="rId2" Type="http://schemas.openxmlformats.org/officeDocument/2006/relationships/hyperlink" Target="https://test.utm.egais.ru/"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em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5.jpe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3.emf"/><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emf"/><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2.em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5.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5.jpe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5.jpeg"/><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check1.fsrar.ru/"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3.png"/><Relationship Id="rId7" Type="http://schemas.openxmlformats.org/officeDocument/2006/relationships/image" Target="../media/image4.em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1620" y="3573016"/>
            <a:ext cx="6840760" cy="1323439"/>
          </a:xfrm>
          <a:prstGeom prst="rect">
            <a:avLst/>
          </a:prstGeom>
          <a:noFill/>
        </p:spPr>
        <p:txBody>
          <a:bodyPr wrap="square" rtlCol="0">
            <a:spAutoFit/>
          </a:bodyPr>
          <a:lstStyle/>
          <a:p>
            <a:pPr algn="ctr"/>
            <a:r>
              <a:rPr lang="ru-RU" sz="4000" b="1" dirty="0">
                <a:solidFill>
                  <a:srgbClr val="C82031"/>
                </a:solidFill>
                <a:cs typeface="Arial" panose="020B0604020202020204" pitchFamily="34" charset="0"/>
              </a:rPr>
              <a:t>ЕГАИС для организаций </a:t>
            </a:r>
          </a:p>
          <a:p>
            <a:pPr algn="ctr"/>
            <a:r>
              <a:rPr lang="ru-RU" sz="4000" b="1" dirty="0" smtClean="0">
                <a:solidFill>
                  <a:srgbClr val="C82031"/>
                </a:solidFill>
                <a:cs typeface="Arial" panose="020B0604020202020204" pitchFamily="34" charset="0"/>
              </a:rPr>
              <a:t>розничной </a:t>
            </a:r>
            <a:r>
              <a:rPr lang="ru-RU" sz="4000" b="1" dirty="0">
                <a:solidFill>
                  <a:srgbClr val="C82031"/>
                </a:solidFill>
                <a:cs typeface="Arial" panose="020B0604020202020204" pitchFamily="34" charset="0"/>
              </a:rPr>
              <a:t>торговли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777" y="47721"/>
            <a:ext cx="4576447" cy="3525295"/>
          </a:xfrm>
          <a:prstGeom prst="rect">
            <a:avLst/>
          </a:prstGeom>
        </p:spPr>
      </p:pic>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5"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6"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337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5" y="1301859"/>
            <a:ext cx="6192689" cy="830997"/>
          </a:xfrm>
          <a:prstGeom prst="rect">
            <a:avLst/>
          </a:prstGeom>
          <a:solidFill>
            <a:schemeClr val="bg1">
              <a:lumMod val="95000"/>
            </a:schemeClr>
          </a:solidFill>
        </p:spPr>
        <p:txBody>
          <a:bodyPr wrap="square">
            <a:spAutoFit/>
          </a:bodyPr>
          <a:lstStyle/>
          <a:p>
            <a:endParaRPr lang="ru-RU" sz="1600" dirty="0">
              <a:solidFill>
                <a:schemeClr val="tx1">
                  <a:lumMod val="85000"/>
                  <a:lumOff val="15000"/>
                </a:schemeClr>
              </a:solidFill>
            </a:endParaRPr>
          </a:p>
          <a:p>
            <a:endParaRPr lang="ru-RU" sz="1600" dirty="0">
              <a:solidFill>
                <a:schemeClr val="tx1">
                  <a:lumMod val="85000"/>
                  <a:lumOff val="15000"/>
                </a:schemeClr>
              </a:solidFill>
            </a:endParaRPr>
          </a:p>
          <a:p>
            <a:endParaRPr lang="ru-RU" sz="1600" dirty="0">
              <a:solidFill>
                <a:schemeClr val="tx1">
                  <a:lumMod val="85000"/>
                  <a:lumOff val="15000"/>
                </a:schemeClr>
              </a:solidFill>
            </a:endParaRPr>
          </a:p>
        </p:txBody>
      </p:sp>
      <p:sp>
        <p:nvSpPr>
          <p:cNvPr id="5" name="Прямоугольник 4"/>
          <p:cNvSpPr/>
          <p:nvPr/>
        </p:nvSpPr>
        <p:spPr>
          <a:xfrm>
            <a:off x="1763688" y="332656"/>
            <a:ext cx="5976664" cy="461665"/>
          </a:xfrm>
          <a:prstGeom prst="rect">
            <a:avLst/>
          </a:prstGeom>
        </p:spPr>
        <p:txBody>
          <a:bodyPr wrap="square">
            <a:spAutoFit/>
          </a:bodyPr>
          <a:lstStyle/>
          <a:p>
            <a:pPr algn="ctr"/>
            <a:r>
              <a:rPr lang="ru-RU" sz="2400" b="1" dirty="0" smtClean="0">
                <a:solidFill>
                  <a:srgbClr val="C82031"/>
                </a:solidFill>
                <a:latin typeface="+mj-lt"/>
                <a:cs typeface="Arial" panose="020B0604020202020204" pitchFamily="34" charset="0"/>
              </a:rPr>
              <a:t>Специальный носитель</a:t>
            </a:r>
            <a:endParaRPr lang="ru-RU" sz="2400" b="1" dirty="0">
              <a:solidFill>
                <a:srgbClr val="C82031"/>
              </a:solidFill>
              <a:latin typeface="+mj-lt"/>
              <a:cs typeface="Arial" panose="020B0604020202020204" pitchFamily="34" charset="0"/>
            </a:endParaRPr>
          </a:p>
        </p:txBody>
      </p:sp>
      <p:graphicFrame>
        <p:nvGraphicFramePr>
          <p:cNvPr id="3" name="Объект 2"/>
          <p:cNvGraphicFramePr>
            <a:graphicFrameLocks noChangeAspect="1"/>
          </p:cNvGraphicFramePr>
          <p:nvPr>
            <p:extLst/>
          </p:nvPr>
        </p:nvGraphicFramePr>
        <p:xfrm>
          <a:off x="323528" y="2705720"/>
          <a:ext cx="1614488" cy="1803400"/>
        </p:xfrm>
        <a:graphic>
          <a:graphicData uri="http://schemas.openxmlformats.org/presentationml/2006/ole">
            <mc:AlternateContent xmlns:mc="http://schemas.openxmlformats.org/markup-compatibility/2006">
              <mc:Choice xmlns:v="urn:schemas-microsoft-com:vml" Requires="v">
                <p:oleObj spid="_x0000_s3156" r:id="rId3" imgW="1049196" imgH="1171260" progId="Visio.Drawing.11">
                  <p:embed/>
                </p:oleObj>
              </mc:Choice>
              <mc:Fallback>
                <p:oleObj r:id="rId3" imgW="1049196" imgH="11712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5720"/>
                        <a:ext cx="1614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ChangeArrowheads="1"/>
          </p:cNvSpPr>
          <p:nvPr/>
        </p:nvSpPr>
        <p:spPr bwMode="auto">
          <a:xfrm>
            <a:off x="2195736" y="1351215"/>
            <a:ext cx="6192688" cy="3877985"/>
          </a:xfrm>
          <a:prstGeom prst="rect">
            <a:avLst/>
          </a:prstGeom>
          <a:extLst/>
        </p:spPr>
        <p:txBody>
          <a:bodyPr wrap="square">
            <a:spAutoFit/>
          </a:bodyPr>
          <a:lstStyle/>
          <a:p>
            <a:pPr algn="just">
              <a:spcAft>
                <a:spcPts val="1200"/>
              </a:spcAft>
              <a:buClr>
                <a:srgbClr val="C00000"/>
              </a:buClr>
            </a:pPr>
            <a:r>
              <a:rPr lang="ru-RU" altLang="ru-RU" sz="1400" b="1" dirty="0">
                <a:solidFill>
                  <a:schemeClr val="tx1">
                    <a:lumMod val="85000"/>
                    <a:lumOff val="15000"/>
                  </a:schemeClr>
                </a:solidFill>
              </a:rPr>
              <a:t>Аппаратный крипто-ключ </a:t>
            </a:r>
            <a:r>
              <a:rPr lang="ru-RU" altLang="ru-RU" sz="1400" b="1" dirty="0" smtClean="0">
                <a:solidFill>
                  <a:schemeClr val="tx1">
                    <a:lumMod val="85000"/>
                    <a:lumOff val="15000"/>
                  </a:schemeClr>
                </a:solidFill>
              </a:rPr>
              <a:t>- </a:t>
            </a:r>
            <a:r>
              <a:rPr lang="ru-RU" altLang="ru-RU" sz="1400" b="1" dirty="0">
                <a:solidFill>
                  <a:schemeClr val="tx1">
                    <a:lumMod val="85000"/>
                    <a:lumOff val="15000"/>
                  </a:schemeClr>
                </a:solidFill>
              </a:rPr>
              <a:t>это носитель, </a:t>
            </a:r>
            <a:r>
              <a:rPr lang="ru-RU" altLang="ru-RU" sz="1400" b="1" dirty="0" smtClean="0">
                <a:solidFill>
                  <a:schemeClr val="tx1">
                    <a:lumMod val="85000"/>
                    <a:lumOff val="15000"/>
                  </a:schemeClr>
                </a:solidFill>
              </a:rPr>
              <a:t>который </a:t>
            </a:r>
            <a:r>
              <a:rPr lang="ru-RU" altLang="ru-RU" sz="1400" b="1" dirty="0">
                <a:solidFill>
                  <a:schemeClr val="tx1">
                    <a:lumMod val="85000"/>
                    <a:lumOff val="15000"/>
                  </a:schemeClr>
                </a:solidFill>
              </a:rPr>
              <a:t>предназначен для генерации ключей электронных подписей </a:t>
            </a:r>
            <a:r>
              <a:rPr lang="ru-RU" altLang="ru-RU" sz="1400" b="1" dirty="0" smtClean="0">
                <a:solidFill>
                  <a:schemeClr val="tx1">
                    <a:lumMod val="85000"/>
                    <a:lumOff val="15000"/>
                  </a:schemeClr>
                </a:solidFill>
              </a:rPr>
              <a:t>их </a:t>
            </a:r>
            <a:r>
              <a:rPr lang="ru-RU" altLang="ru-RU" sz="1400" b="1" dirty="0">
                <a:solidFill>
                  <a:schemeClr val="tx1">
                    <a:lumMod val="85000"/>
                    <a:lumOff val="15000"/>
                  </a:schemeClr>
                </a:solidFill>
              </a:rPr>
              <a:t>безопасного хранения и использования. </a:t>
            </a:r>
          </a:p>
          <a:p>
            <a:pPr algn="just">
              <a:spcAft>
                <a:spcPts val="1200"/>
              </a:spcAft>
              <a:buClr>
                <a:srgbClr val="C00000"/>
              </a:buClr>
            </a:pPr>
            <a:r>
              <a:rPr lang="ru-RU" altLang="ru-RU" sz="1400" dirty="0" smtClean="0">
                <a:solidFill>
                  <a:schemeClr val="tx1">
                    <a:lumMod val="75000"/>
                    <a:lumOff val="25000"/>
                  </a:schemeClr>
                </a:solidFill>
              </a:rPr>
              <a:t>Аппаратный крипто-ключ выполнен </a:t>
            </a:r>
            <a:r>
              <a:rPr lang="ru-RU" altLang="ru-RU" sz="1400" dirty="0">
                <a:solidFill>
                  <a:schemeClr val="tx1">
                    <a:lumMod val="75000"/>
                    <a:lumOff val="25000"/>
                  </a:schemeClr>
                </a:solidFill>
              </a:rPr>
              <a:t>в виде </a:t>
            </a:r>
            <a:r>
              <a:rPr lang="en-US" altLang="ru-RU" sz="1400" dirty="0" smtClean="0">
                <a:solidFill>
                  <a:schemeClr val="tx1">
                    <a:lumMod val="75000"/>
                    <a:lumOff val="25000"/>
                  </a:schemeClr>
                </a:solidFill>
              </a:rPr>
              <a:t>USB</a:t>
            </a:r>
            <a:r>
              <a:rPr lang="ru-RU" altLang="ru-RU" sz="1400" dirty="0">
                <a:solidFill>
                  <a:schemeClr val="tx1">
                    <a:lumMod val="75000"/>
                    <a:lumOff val="25000"/>
                  </a:schemeClr>
                </a:solidFill>
              </a:rPr>
              <a:t>-токена.</a:t>
            </a:r>
          </a:p>
          <a:p>
            <a:pPr algn="just">
              <a:spcAft>
                <a:spcPts val="1200"/>
              </a:spcAft>
              <a:buClr>
                <a:srgbClr val="C00000"/>
              </a:buClr>
            </a:pPr>
            <a:r>
              <a:rPr lang="ru-RU" altLang="ru-RU" sz="1400" dirty="0" smtClean="0">
                <a:solidFill>
                  <a:schemeClr val="tx1">
                    <a:lumMod val="75000"/>
                    <a:lumOff val="25000"/>
                  </a:schemeClr>
                </a:solidFill>
              </a:rPr>
              <a:t>Такие </a:t>
            </a:r>
            <a:r>
              <a:rPr lang="ru-RU" altLang="ru-RU" sz="1400" dirty="0">
                <a:solidFill>
                  <a:schemeClr val="tx1">
                    <a:lumMod val="75000"/>
                    <a:lumOff val="25000"/>
                  </a:schemeClr>
                </a:solidFill>
              </a:rPr>
              <a:t>носители содержат два хранилища сертификатов, которые предназначены для хранения двух соответствующих сертификатов (ключей):</a:t>
            </a:r>
          </a:p>
          <a:p>
            <a:pPr marL="285750" indent="-285750" algn="just">
              <a:spcAft>
                <a:spcPts val="1200"/>
              </a:spcAft>
              <a:buClr>
                <a:srgbClr val="C00000"/>
              </a:buClr>
              <a:buFont typeface="Arial" panose="020B0604020202020204" pitchFamily="34" charset="0"/>
              <a:buChar char="•"/>
            </a:pPr>
            <a:r>
              <a:rPr lang="ru-RU" altLang="ru-RU" sz="1400" dirty="0" smtClean="0">
                <a:solidFill>
                  <a:schemeClr val="tx1">
                    <a:lumMod val="75000"/>
                    <a:lumOff val="25000"/>
                  </a:schemeClr>
                </a:solidFill>
              </a:rPr>
              <a:t>RSA-ключ</a:t>
            </a:r>
            <a:r>
              <a:rPr lang="ru-RU" altLang="ru-RU" sz="1400" dirty="0">
                <a:solidFill>
                  <a:schemeClr val="tx1">
                    <a:lumMod val="75000"/>
                    <a:lumOff val="25000"/>
                  </a:schemeClr>
                </a:solidFill>
              </a:rPr>
              <a:t>, который позволяет установить защищенное соединение для обмена данными с ЕГАИС и идентифицировать организацию в ЕГАИС</a:t>
            </a:r>
          </a:p>
          <a:p>
            <a:pPr marL="285750" indent="-285750" algn="just">
              <a:spcAft>
                <a:spcPts val="1200"/>
              </a:spcAft>
              <a:buClr>
                <a:srgbClr val="C00000"/>
              </a:buClr>
              <a:buFont typeface="Arial" panose="020B0604020202020204" pitchFamily="34" charset="0"/>
              <a:buChar char="•"/>
            </a:pPr>
            <a:r>
              <a:rPr lang="ru-RU" altLang="ru-RU" sz="1400" dirty="0" smtClean="0">
                <a:solidFill>
                  <a:schemeClr val="tx1">
                    <a:lumMod val="75000"/>
                    <a:lumOff val="25000"/>
                  </a:schemeClr>
                </a:solidFill>
              </a:rPr>
              <a:t>Ключ </a:t>
            </a:r>
            <a:r>
              <a:rPr lang="ru-RU" altLang="ru-RU" sz="1400" dirty="0">
                <a:solidFill>
                  <a:schemeClr val="tx1">
                    <a:lumMod val="75000"/>
                    <a:lumOff val="25000"/>
                  </a:schemeClr>
                </a:solidFill>
              </a:rPr>
              <a:t>подписи ГОСТ (КЭП), который позволяет подписывать файлы, </a:t>
            </a:r>
            <a:r>
              <a:rPr lang="ru-RU" altLang="ru-RU" sz="1400" dirty="0" smtClean="0">
                <a:solidFill>
                  <a:schemeClr val="tx1">
                    <a:lumMod val="75000"/>
                    <a:lumOff val="25000"/>
                  </a:schemeClr>
                </a:solidFill>
              </a:rPr>
              <a:t>         </a:t>
            </a:r>
            <a:r>
              <a:rPr lang="ru-RU" altLang="ru-RU" sz="1400" dirty="0">
                <a:solidFill>
                  <a:schemeClr val="tx1">
                    <a:lumMod val="75000"/>
                    <a:lumOff val="25000"/>
                  </a:schemeClr>
                </a:solidFill>
              </a:rPr>
              <a:t>передаваемые в системе ЕГАИС (накладные, акты, чеки и пр</a:t>
            </a:r>
            <a:r>
              <a:rPr lang="ru-RU" altLang="ru-RU" sz="1400" dirty="0" smtClean="0">
                <a:solidFill>
                  <a:schemeClr val="tx1">
                    <a:lumMod val="75000"/>
                    <a:lumOff val="25000"/>
                  </a:schemeClr>
                </a:solidFill>
              </a:rPr>
              <a:t>.), придавая </a:t>
            </a:r>
            <a:r>
              <a:rPr lang="ru-RU" altLang="ru-RU" sz="1400" dirty="0">
                <a:solidFill>
                  <a:schemeClr val="tx1">
                    <a:lumMod val="75000"/>
                    <a:lumOff val="25000"/>
                  </a:schemeClr>
                </a:solidFill>
              </a:rPr>
              <a:t>им юридическую силу и значимость.</a:t>
            </a:r>
          </a:p>
          <a:p>
            <a:pPr algn="just">
              <a:spcAft>
                <a:spcPts val="1200"/>
              </a:spcAft>
              <a:buClr>
                <a:srgbClr val="C00000"/>
              </a:buClr>
            </a:pPr>
            <a:r>
              <a:rPr lang="ru-RU" altLang="ru-RU" sz="1400" dirty="0" smtClean="0">
                <a:solidFill>
                  <a:schemeClr val="tx1">
                    <a:lumMod val="75000"/>
                    <a:lumOff val="25000"/>
                  </a:schemeClr>
                </a:solidFill>
              </a:rPr>
              <a:t>Для </a:t>
            </a:r>
            <a:r>
              <a:rPr lang="ru-RU" altLang="ru-RU" sz="1400" dirty="0">
                <a:solidFill>
                  <a:schemeClr val="tx1">
                    <a:lumMod val="75000"/>
                    <a:lumOff val="25000"/>
                  </a:schemeClr>
                </a:solidFill>
              </a:rPr>
              <a:t>работы с электронной подписью таким носителям не нужен </a:t>
            </a:r>
            <a:r>
              <a:rPr lang="ru-RU" altLang="ru-RU" sz="1400" dirty="0" smtClean="0">
                <a:solidFill>
                  <a:schemeClr val="tx1">
                    <a:lumMod val="75000"/>
                    <a:lumOff val="25000"/>
                  </a:schemeClr>
                </a:solidFill>
              </a:rPr>
              <a:t>дополнительный </a:t>
            </a:r>
            <a:r>
              <a:rPr lang="ru-RU" altLang="ru-RU" sz="1400" dirty="0">
                <a:solidFill>
                  <a:schemeClr val="tx1">
                    <a:lumMod val="75000"/>
                    <a:lumOff val="25000"/>
                  </a:schemeClr>
                </a:solidFill>
              </a:rPr>
              <a:t>крипто-провайдер (например, КриптоПро </a:t>
            </a:r>
            <a:r>
              <a:rPr lang="en-US" altLang="ru-RU" sz="1400" dirty="0">
                <a:solidFill>
                  <a:schemeClr val="tx1">
                    <a:lumMod val="75000"/>
                    <a:lumOff val="25000"/>
                  </a:schemeClr>
                </a:solidFill>
              </a:rPr>
              <a:t>CSP</a:t>
            </a:r>
            <a:r>
              <a:rPr lang="ru-RU" altLang="ru-RU" sz="1400" dirty="0">
                <a:solidFill>
                  <a:schemeClr val="tx1">
                    <a:lumMod val="75000"/>
                    <a:lumOff val="25000"/>
                  </a:schemeClr>
                </a:solidFill>
              </a:rPr>
              <a:t>), </a:t>
            </a:r>
            <a:r>
              <a:rPr lang="ru-RU" altLang="ru-RU" sz="1400" dirty="0" smtClean="0">
                <a:solidFill>
                  <a:schemeClr val="tx1">
                    <a:lumMod val="75000"/>
                    <a:lumOff val="25000"/>
                  </a:schemeClr>
                </a:solidFill>
              </a:rPr>
              <a:t>т.к</a:t>
            </a:r>
            <a:r>
              <a:rPr lang="ru-RU" altLang="ru-RU" sz="1400" dirty="0">
                <a:solidFill>
                  <a:schemeClr val="tx1">
                    <a:lumMod val="75000"/>
                    <a:lumOff val="25000"/>
                  </a:schemeClr>
                </a:solidFill>
              </a:rPr>
              <a:t>. </a:t>
            </a:r>
            <a:r>
              <a:rPr lang="ru-RU" altLang="ru-RU" sz="1400" dirty="0" smtClean="0">
                <a:solidFill>
                  <a:schemeClr val="tx1">
                    <a:lumMod val="75000"/>
                    <a:lumOff val="25000"/>
                  </a:schemeClr>
                </a:solidFill>
              </a:rPr>
              <a:t>аппаратный </a:t>
            </a:r>
            <a:r>
              <a:rPr lang="ru-RU" altLang="ru-RU" sz="1400" dirty="0">
                <a:solidFill>
                  <a:schemeClr val="tx1">
                    <a:lumMod val="75000"/>
                    <a:lumOff val="25000"/>
                  </a:schemeClr>
                </a:solidFill>
              </a:rPr>
              <a:t>крипто-ключ его уже содержит внутри. </a:t>
            </a:r>
          </a:p>
        </p:txBody>
      </p:sp>
      <p:sp>
        <p:nvSpPr>
          <p:cNvPr id="8"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10</a:t>
            </a:fld>
            <a:endParaRPr lang="ru-RU" sz="1800" b="1" dirty="0">
              <a:solidFill>
                <a:srgbClr val="721A1D"/>
              </a:solidFill>
            </a:endParaRP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10" name="Group 4"/>
          <p:cNvGrpSpPr>
            <a:grpSpLocks noChangeAspect="1"/>
          </p:cNvGrpSpPr>
          <p:nvPr/>
        </p:nvGrpSpPr>
        <p:grpSpPr bwMode="auto">
          <a:xfrm>
            <a:off x="36776" y="6116974"/>
            <a:ext cx="9142413" cy="634999"/>
            <a:chOff x="6" y="3920"/>
            <a:chExt cx="5759" cy="400"/>
          </a:xfrm>
        </p:grpSpPr>
        <p:sp>
          <p:nvSpPr>
            <p:cNvPr id="11"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6498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31640" y="221739"/>
            <a:ext cx="7596336" cy="830997"/>
          </a:xfrm>
          <a:prstGeom prst="rect">
            <a:avLst/>
          </a:prstGeom>
        </p:spPr>
        <p:txBody>
          <a:bodyPr wrap="square">
            <a:spAutoFit/>
          </a:bodyPr>
          <a:lstStyle/>
          <a:p>
            <a:pPr algn="ctr"/>
            <a:r>
              <a:rPr lang="ru-RU" sz="2400" b="1" dirty="0">
                <a:solidFill>
                  <a:srgbClr val="C82031"/>
                </a:solidFill>
                <a:latin typeface="+mj-lt"/>
                <a:cs typeface="Arial" panose="020B0604020202020204" pitchFamily="34" charset="0"/>
              </a:rPr>
              <a:t>Нюансы: </a:t>
            </a:r>
          </a:p>
          <a:p>
            <a:pPr algn="ctr"/>
            <a:r>
              <a:rPr lang="ru-RU" sz="2400" b="1" dirty="0">
                <a:solidFill>
                  <a:srgbClr val="C82031"/>
                </a:solidFill>
                <a:latin typeface="+mj-lt"/>
                <a:cs typeface="Arial" panose="020B0604020202020204" pitchFamily="34" charset="0"/>
              </a:rPr>
              <a:t>кто должен приобрести данные технические средства? </a:t>
            </a:r>
          </a:p>
        </p:txBody>
      </p:sp>
      <p:sp>
        <p:nvSpPr>
          <p:cNvPr id="4" name="Прямоугольник 3"/>
          <p:cNvSpPr/>
          <p:nvPr/>
        </p:nvSpPr>
        <p:spPr>
          <a:xfrm>
            <a:off x="395536" y="1340768"/>
            <a:ext cx="8532440" cy="4616648"/>
          </a:xfrm>
          <a:prstGeom prst="rect">
            <a:avLst/>
          </a:prstGeom>
        </p:spPr>
        <p:txBody>
          <a:bodyPr wrap="square">
            <a:spAutoFit/>
          </a:bodyPr>
          <a:lstStyle/>
          <a:p>
            <a:r>
              <a:rPr lang="ru-RU" sz="1400" b="1" dirty="0" smtClean="0"/>
              <a:t>1. Каждое </a:t>
            </a:r>
            <a:r>
              <a:rPr lang="ru-RU" sz="1400" b="1" dirty="0"/>
              <a:t>обособленное подразделение организации - участника алкогольного рынка, имеющее уникальную связку ИНН-КПП, и которое реализует алкогольную продукцию, включая пиво и пивные </a:t>
            </a:r>
            <a:r>
              <a:rPr lang="ru-RU" sz="1400" b="1" dirty="0" smtClean="0"/>
              <a:t>напитки (оптовый склад, розничный магазин </a:t>
            </a:r>
            <a:r>
              <a:rPr lang="ru-RU" sz="1400" b="1" dirty="0"/>
              <a:t>или </a:t>
            </a:r>
            <a:r>
              <a:rPr lang="ru-RU" sz="1400" b="1" dirty="0" smtClean="0"/>
              <a:t>предприятие </a:t>
            </a:r>
            <a:r>
              <a:rPr lang="ru-RU" sz="1400" b="1" dirty="0"/>
              <a:t>общественного </a:t>
            </a:r>
            <a:r>
              <a:rPr lang="ru-RU" sz="1400" b="1" dirty="0" smtClean="0"/>
              <a:t>питания, например кафе).</a:t>
            </a:r>
            <a:endParaRPr lang="ru-RU" sz="1400" b="1" dirty="0"/>
          </a:p>
          <a:p>
            <a:endParaRPr lang="ru-RU" sz="1400" dirty="0"/>
          </a:p>
          <a:p>
            <a:r>
              <a:rPr lang="ru-RU" sz="1400" b="1" i="1" dirty="0">
                <a:solidFill>
                  <a:srgbClr val="C82031"/>
                </a:solidFill>
                <a:cs typeface="Arial" panose="020B0604020202020204" pitchFamily="34" charset="0"/>
              </a:rPr>
              <a:t>Количество комплектов КЭП для ЕГАИС и </a:t>
            </a:r>
            <a:r>
              <a:rPr lang="ru-RU" sz="1400" b="1" i="1" dirty="0" smtClean="0">
                <a:solidFill>
                  <a:srgbClr val="C82031"/>
                </a:solidFill>
                <a:cs typeface="Arial" panose="020B0604020202020204" pitchFamily="34" charset="0"/>
              </a:rPr>
              <a:t>аппаратных крипто-ключей:</a:t>
            </a:r>
            <a:endParaRPr lang="ru-RU" sz="1400" b="1" i="1" dirty="0">
              <a:solidFill>
                <a:srgbClr val="C82031"/>
              </a:solidFill>
              <a:cs typeface="Arial" panose="020B0604020202020204" pitchFamily="34" charset="0"/>
            </a:endParaRPr>
          </a:p>
          <a:p>
            <a:r>
              <a:rPr lang="ru-RU" sz="1400" dirty="0"/>
              <a:t>В каждом таком обособленном подразделении должен использоваться свой </a:t>
            </a:r>
            <a:r>
              <a:rPr lang="en-US" sz="1400" dirty="0" smtClean="0"/>
              <a:t> </a:t>
            </a:r>
            <a:r>
              <a:rPr lang="ru-RU" sz="1400" dirty="0" smtClean="0"/>
              <a:t>рабочий компьютер с УТМ модулем, </a:t>
            </a:r>
            <a:r>
              <a:rPr lang="ru-RU" altLang="ru-RU" sz="1400" dirty="0" smtClean="0">
                <a:solidFill>
                  <a:schemeClr val="tx1">
                    <a:lumMod val="75000"/>
                    <a:lumOff val="25000"/>
                  </a:schemeClr>
                </a:solidFill>
              </a:rPr>
              <a:t>аппаратным крипто-</a:t>
            </a:r>
            <a:r>
              <a:rPr lang="ru-RU" altLang="ru-RU" sz="1400" dirty="0" err="1" smtClean="0">
                <a:solidFill>
                  <a:schemeClr val="tx1">
                    <a:lumMod val="75000"/>
                    <a:lumOff val="25000"/>
                  </a:schemeClr>
                </a:solidFill>
              </a:rPr>
              <a:t>ключем</a:t>
            </a:r>
            <a:r>
              <a:rPr lang="ru-RU" sz="1400" dirty="0" smtClean="0"/>
              <a:t> </a:t>
            </a:r>
            <a:r>
              <a:rPr lang="ru-RU" sz="1400" dirty="0"/>
              <a:t>и </a:t>
            </a:r>
            <a:r>
              <a:rPr lang="ru-RU" sz="1400" dirty="0" smtClean="0"/>
              <a:t>ключом </a:t>
            </a:r>
            <a:r>
              <a:rPr lang="ru-RU" sz="1400" dirty="0"/>
              <a:t>КЭП для ЕГАИС.</a:t>
            </a:r>
          </a:p>
          <a:p>
            <a:endParaRPr lang="ru-RU" sz="1400" dirty="0"/>
          </a:p>
          <a:p>
            <a:r>
              <a:rPr lang="ru-RU" sz="1400" b="1" i="1" dirty="0">
                <a:solidFill>
                  <a:srgbClr val="C82031"/>
                </a:solidFill>
                <a:cs typeface="Arial" panose="020B0604020202020204" pitchFamily="34" charset="0"/>
              </a:rPr>
              <a:t>Место нахождения данных средств:</a:t>
            </a:r>
          </a:p>
          <a:p>
            <a:r>
              <a:rPr lang="ru-RU" sz="1400" dirty="0"/>
              <a:t>Данные средства должны использоваться по месту осуществления деятельности, указанному в лицензии на оптовую или розничную торговлю.</a:t>
            </a:r>
          </a:p>
          <a:p>
            <a:r>
              <a:rPr lang="ru-RU" sz="1400" dirty="0"/>
              <a:t> </a:t>
            </a:r>
          </a:p>
          <a:p>
            <a:r>
              <a:rPr lang="ru-RU" sz="1400" b="1" dirty="0" smtClean="0"/>
              <a:t>2</a:t>
            </a:r>
            <a:r>
              <a:rPr lang="ru-RU" sz="1400" b="1" dirty="0"/>
              <a:t>. Каждый индивидуальный предприниматель (ИП), осуществляющий розничную продажу пива и пивных напитков.</a:t>
            </a:r>
          </a:p>
          <a:p>
            <a:endParaRPr lang="ru-RU" sz="1400" dirty="0"/>
          </a:p>
          <a:p>
            <a:r>
              <a:rPr lang="ru-RU" sz="1400" b="1" i="1" dirty="0">
                <a:solidFill>
                  <a:srgbClr val="C82031"/>
                </a:solidFill>
                <a:cs typeface="Arial" panose="020B0604020202020204" pitchFamily="34" charset="0"/>
              </a:rPr>
              <a:t>Количество комплектов КЭП для ЕГАИС и аппаратных крипто-ключей </a:t>
            </a:r>
            <a:r>
              <a:rPr lang="ru-RU" sz="1400" b="1" i="1" dirty="0" smtClean="0">
                <a:solidFill>
                  <a:srgbClr val="C82031"/>
                </a:solidFill>
                <a:cs typeface="Arial" panose="020B0604020202020204" pitchFamily="34" charset="0"/>
              </a:rPr>
              <a:t>:</a:t>
            </a:r>
            <a:endParaRPr lang="ru-RU" sz="1400" b="1" i="1" dirty="0">
              <a:solidFill>
                <a:srgbClr val="C82031"/>
              </a:solidFill>
              <a:cs typeface="Arial" panose="020B0604020202020204" pitchFamily="34" charset="0"/>
            </a:endParaRPr>
          </a:p>
          <a:p>
            <a:r>
              <a:rPr lang="ru-RU" sz="1400" dirty="0" smtClean="0"/>
              <a:t>Для </a:t>
            </a:r>
            <a:r>
              <a:rPr lang="ru-RU" sz="1400" dirty="0"/>
              <a:t>ИП, торгующих пивом в розницу,  необходим только 1 </a:t>
            </a:r>
            <a:r>
              <a:rPr lang="ru-RU" altLang="ru-RU" sz="1400" dirty="0" smtClean="0">
                <a:solidFill>
                  <a:schemeClr val="tx1">
                    <a:lumMod val="75000"/>
                    <a:lumOff val="25000"/>
                  </a:schemeClr>
                </a:solidFill>
              </a:rPr>
              <a:t>аппаратный </a:t>
            </a:r>
            <a:r>
              <a:rPr lang="ru-RU" altLang="ru-RU" sz="1400" dirty="0">
                <a:solidFill>
                  <a:schemeClr val="tx1">
                    <a:lumMod val="75000"/>
                    <a:lumOff val="25000"/>
                  </a:schemeClr>
                </a:solidFill>
              </a:rPr>
              <a:t>крипто-ключ </a:t>
            </a:r>
            <a:r>
              <a:rPr lang="ru-RU" sz="1400" dirty="0" smtClean="0"/>
              <a:t>и </a:t>
            </a:r>
            <a:r>
              <a:rPr lang="ru-RU" sz="1400" dirty="0"/>
              <a:t>1 </a:t>
            </a:r>
            <a:r>
              <a:rPr lang="ru-RU" sz="1400" dirty="0" smtClean="0"/>
              <a:t>КЭП для ЕГАИС.</a:t>
            </a:r>
            <a:endParaRPr lang="ru-RU" sz="1400" dirty="0"/>
          </a:p>
          <a:p>
            <a:endParaRPr lang="ru-RU" sz="1400" dirty="0"/>
          </a:p>
          <a:p>
            <a:r>
              <a:rPr lang="ru-RU" sz="1400" b="1" i="1" dirty="0">
                <a:solidFill>
                  <a:srgbClr val="C82031"/>
                </a:solidFill>
                <a:cs typeface="Arial" panose="020B0604020202020204" pitchFamily="34" charset="0"/>
              </a:rPr>
              <a:t>Место нахождения данных средств:</a:t>
            </a:r>
          </a:p>
          <a:p>
            <a:r>
              <a:rPr lang="ru-RU" sz="1400" dirty="0"/>
              <a:t>Для ИП, осуществляющих розничную продажу пива и пивных напитков, </a:t>
            </a:r>
            <a:r>
              <a:rPr lang="ru-RU" sz="1400" dirty="0" smtClean="0"/>
              <a:t> рабочий </a:t>
            </a:r>
            <a:r>
              <a:rPr lang="ru-RU" sz="1400" dirty="0"/>
              <a:t>компьютер с УТМ модулем, </a:t>
            </a:r>
            <a:r>
              <a:rPr lang="ru-RU" sz="1400" dirty="0" smtClean="0"/>
              <a:t>а</a:t>
            </a:r>
            <a:r>
              <a:rPr lang="ru-RU" altLang="ru-RU" sz="1400" dirty="0" smtClean="0"/>
              <a:t>ппаратным</a:t>
            </a:r>
            <a:r>
              <a:rPr lang="ru-RU" altLang="ru-RU" sz="1400" dirty="0" smtClean="0">
                <a:solidFill>
                  <a:schemeClr val="tx1">
                    <a:lumMod val="75000"/>
                    <a:lumOff val="25000"/>
                  </a:schemeClr>
                </a:solidFill>
              </a:rPr>
              <a:t> крипто-</a:t>
            </a:r>
            <a:r>
              <a:rPr lang="ru-RU" altLang="ru-RU" sz="1400" dirty="0" err="1" smtClean="0">
                <a:solidFill>
                  <a:schemeClr val="tx1">
                    <a:lumMod val="75000"/>
                    <a:lumOff val="25000"/>
                  </a:schemeClr>
                </a:solidFill>
              </a:rPr>
              <a:t>ключем</a:t>
            </a:r>
            <a:r>
              <a:rPr lang="ru-RU" altLang="ru-RU" sz="1400" dirty="0" smtClean="0">
                <a:solidFill>
                  <a:schemeClr val="tx1">
                    <a:lumMod val="75000"/>
                    <a:lumOff val="25000"/>
                  </a:schemeClr>
                </a:solidFill>
              </a:rPr>
              <a:t> </a:t>
            </a:r>
            <a:r>
              <a:rPr lang="ru-RU" sz="1400" dirty="0" smtClean="0"/>
              <a:t>и </a:t>
            </a:r>
            <a:r>
              <a:rPr lang="ru-RU" sz="1400" dirty="0"/>
              <a:t>ключом КЭП для ЕГАИС </a:t>
            </a:r>
            <a:r>
              <a:rPr lang="ru-RU" sz="1400" dirty="0" smtClean="0"/>
              <a:t> может быть установлен по </a:t>
            </a:r>
            <a:r>
              <a:rPr lang="ru-RU" sz="1400" dirty="0"/>
              <a:t>любому </a:t>
            </a:r>
            <a:r>
              <a:rPr lang="ru-RU" sz="1400" dirty="0" smtClean="0"/>
              <a:t>адресу.</a:t>
            </a:r>
            <a:endParaRPr lang="ru-RU" sz="1400" dirty="0"/>
          </a:p>
        </p:txBody>
      </p:sp>
      <p:sp>
        <p:nvSpPr>
          <p:cNvPr id="6"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11</a:t>
            </a:fld>
            <a:endParaRPr lang="ru-RU" sz="1800" b="1" dirty="0">
              <a:solidFill>
                <a:srgbClr val="721A1D"/>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8" name="Group 4"/>
          <p:cNvGrpSpPr>
            <a:grpSpLocks noChangeAspect="1"/>
          </p:cNvGrpSpPr>
          <p:nvPr/>
        </p:nvGrpSpPr>
        <p:grpSpPr bwMode="auto">
          <a:xfrm>
            <a:off x="36776" y="6116974"/>
            <a:ext cx="9142413" cy="634999"/>
            <a:chOff x="6" y="3920"/>
            <a:chExt cx="5759" cy="400"/>
          </a:xfrm>
        </p:grpSpPr>
        <p:sp>
          <p:nvSpPr>
            <p:cNvPr id="9"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4242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459627"/>
          </a:xfrm>
        </p:spPr>
        <p:txBody>
          <a:bodyPr>
            <a:normAutofit/>
          </a:bodyPr>
          <a:lstStyle/>
          <a:p>
            <a:pPr algn="ctr"/>
            <a:r>
              <a:rPr lang="ru-RU" sz="2400" b="1" dirty="0">
                <a:solidFill>
                  <a:srgbClr val="C82031"/>
                </a:solidFill>
                <a:cs typeface="Arial" panose="020B0604020202020204" pitchFamily="34" charset="0"/>
              </a:rPr>
              <a:t>Нюансы: </a:t>
            </a:r>
            <a:endParaRPr lang="ru-RU" sz="2400" dirty="0"/>
          </a:p>
        </p:txBody>
      </p:sp>
      <p:sp>
        <p:nvSpPr>
          <p:cNvPr id="3" name="Объект 2"/>
          <p:cNvSpPr>
            <a:spLocks noGrp="1"/>
          </p:cNvSpPr>
          <p:nvPr>
            <p:ph idx="1"/>
          </p:nvPr>
        </p:nvSpPr>
        <p:spPr>
          <a:xfrm>
            <a:off x="295835" y="824753"/>
            <a:ext cx="8740589" cy="5238245"/>
          </a:xfrm>
        </p:spPr>
        <p:txBody>
          <a:bodyPr>
            <a:normAutofit/>
          </a:bodyPr>
          <a:lstStyle/>
          <a:p>
            <a:pPr algn="just"/>
            <a:r>
              <a:rPr lang="ru-RU" sz="1800" dirty="0" smtClean="0"/>
              <a:t>На текущий момент существует ограничение в 100 бутылок любой продукции в месяц от одного </a:t>
            </a:r>
            <a:r>
              <a:rPr lang="en-US" sz="1800" dirty="0" smtClean="0"/>
              <a:t>FSRAR_ID</a:t>
            </a:r>
            <a:r>
              <a:rPr lang="ru-RU" sz="1800" dirty="0" smtClean="0"/>
              <a:t> при постановке продукции на баланс;</a:t>
            </a:r>
          </a:p>
          <a:p>
            <a:pPr algn="just"/>
            <a:r>
              <a:rPr lang="ru-RU" sz="1800" dirty="0"/>
              <a:t>На текущий момент существует ограничение в </a:t>
            </a:r>
            <a:r>
              <a:rPr lang="ru-RU" sz="1800" dirty="0" smtClean="0"/>
              <a:t>1000 запросов в </a:t>
            </a:r>
            <a:r>
              <a:rPr lang="ru-RU" sz="1800" dirty="0"/>
              <a:t>месяц от одного </a:t>
            </a:r>
            <a:r>
              <a:rPr lang="en-US" sz="1800" dirty="0" smtClean="0"/>
              <a:t>FSRAR_ID</a:t>
            </a:r>
            <a:r>
              <a:rPr lang="ru-RU" sz="1800" dirty="0" smtClean="0"/>
              <a:t> на получение кодов для нечитаемых марок до февраля 2017 года;</a:t>
            </a:r>
            <a:endParaRPr lang="ru-RU" sz="1800" dirty="0"/>
          </a:p>
          <a:p>
            <a:pPr algn="just"/>
            <a:r>
              <a:rPr lang="ru-RU" sz="1800" dirty="0" smtClean="0"/>
              <a:t>Наличие минусовых остатков во втором регистре не блокирует продажу алкогольной продукции;</a:t>
            </a:r>
          </a:p>
          <a:p>
            <a:pPr algn="just"/>
            <a:r>
              <a:rPr lang="ru-RU" sz="1800" dirty="0" smtClean="0"/>
              <a:t>Рекомендуется хранение чеков в кассовом ПО на случай возникновения форс-мажорных обстоятельств (были случаи когда чеки были еще не отправлены, а в организации выходил из строя и компьютер, на котором был установлен УТМ и аппаратный крипто</a:t>
            </a:r>
            <a:r>
              <a:rPr lang="en-US" sz="1800" dirty="0" smtClean="0"/>
              <a:t>-</a:t>
            </a:r>
            <a:r>
              <a:rPr lang="ru-RU" sz="1800" dirty="0" smtClean="0"/>
              <a:t>ключ);</a:t>
            </a:r>
          </a:p>
          <a:p>
            <a:pPr algn="just"/>
            <a:r>
              <a:rPr lang="ru-RU" sz="1800" dirty="0" smtClean="0"/>
              <a:t>Для предприятий общественного питания с 01.01.17, в части маркируемой алкогольной продукции, должны вестись реальные остатки. Для этого данные организации должны передавать либо чек либо Акт списания. По пиву такого требования пока нет, но РАР планирует объявить дату ведения актуальных остатков по пиву;</a:t>
            </a:r>
          </a:p>
          <a:p>
            <a:pPr algn="just"/>
            <a:r>
              <a:rPr lang="ru-RU" sz="1800" dirty="0" smtClean="0"/>
              <a:t>Передача чеков без </a:t>
            </a:r>
            <a:r>
              <a:rPr lang="en-US" sz="1800" dirty="0"/>
              <a:t>QR-</a:t>
            </a:r>
            <a:r>
              <a:rPr lang="ru-RU" sz="1800" dirty="0" smtClean="0"/>
              <a:t>кода возможна до конца марта 2017 г., при этом обязательна ссылка в </a:t>
            </a:r>
            <a:r>
              <a:rPr lang="ru-RU" sz="1800" dirty="0"/>
              <a:t>сети интернет на информацию об алкогольной продукции, проданной по данному чеку</a:t>
            </a:r>
          </a:p>
        </p:txBody>
      </p:sp>
      <p:grpSp>
        <p:nvGrpSpPr>
          <p:cNvPr id="4" name="Group 4"/>
          <p:cNvGrpSpPr>
            <a:grpSpLocks noChangeAspect="1"/>
          </p:cNvGrpSpPr>
          <p:nvPr/>
        </p:nvGrpSpPr>
        <p:grpSpPr bwMode="auto">
          <a:xfrm>
            <a:off x="36776" y="6116974"/>
            <a:ext cx="9142413" cy="634999"/>
            <a:chOff x="6" y="3920"/>
            <a:chExt cx="5759" cy="400"/>
          </a:xfrm>
        </p:grpSpPr>
        <p:sp>
          <p:nvSpPr>
            <p:cNvPr id="5"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3"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4"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8" name="Рисунок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
        <p:nvSpPr>
          <p:cNvPr id="89" name="Номер слайда 4"/>
          <p:cNvSpPr>
            <a:spLocks noGrp="1"/>
          </p:cNvSpPr>
          <p:nvPr>
            <p:ph type="sldNum" sz="quarter" idx="12"/>
          </p:nvPr>
        </p:nvSpPr>
        <p:spPr>
          <a:xfrm>
            <a:off x="107504" y="6237312"/>
            <a:ext cx="571367" cy="365125"/>
          </a:xfrm>
        </p:spPr>
        <p:txBody>
          <a:bodyPr/>
          <a:lstStyle/>
          <a:p>
            <a:pPr algn="l"/>
            <a:r>
              <a:rPr lang="ru-RU" sz="1800" b="1" dirty="0" smtClean="0">
                <a:solidFill>
                  <a:srgbClr val="721A1D"/>
                </a:solidFill>
              </a:rPr>
              <a:t>12</a:t>
            </a:r>
            <a:endParaRPr lang="ru-RU" sz="1800" b="1" dirty="0">
              <a:solidFill>
                <a:srgbClr val="721A1D"/>
              </a:solidFill>
            </a:endParaRPr>
          </a:p>
        </p:txBody>
      </p:sp>
    </p:spTree>
    <p:extLst>
      <p:ext uri="{BB962C8B-B14F-4D97-AF65-F5344CB8AC3E}">
        <p14:creationId xmlns:p14="http://schemas.microsoft.com/office/powerpoint/2010/main" val="22207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9552" y="2204864"/>
            <a:ext cx="7777162" cy="1323439"/>
          </a:xfrm>
          <a:prstGeom prst="rect">
            <a:avLst/>
          </a:prstGeom>
          <a:noFill/>
          <a:extLst/>
        </p:spPr>
        <p:txBody>
          <a:bodyPr wrap="square" rtlCol="0">
            <a:spAutoFit/>
          </a:bodyPr>
          <a:lstStyle>
            <a:defPPr>
              <a:defRPr lang="ru-RU"/>
            </a:defPPr>
            <a:lvl1pPr algn="ctr">
              <a:defRPr sz="6600" b="1">
                <a:solidFill>
                  <a:srgbClr val="C82031"/>
                </a:solidFill>
              </a:defRPr>
            </a:lvl1pPr>
          </a:lstStyle>
          <a:p>
            <a:r>
              <a:rPr lang="ru-RU" sz="4000" dirty="0">
                <a:latin typeface="+mj-lt"/>
                <a:cs typeface="Arial" panose="020B0604020202020204" pitchFamily="34" charset="0"/>
              </a:rPr>
              <a:t>4</a:t>
            </a:r>
            <a:r>
              <a:rPr lang="ru-RU" sz="4000" dirty="0" smtClean="0">
                <a:latin typeface="+mj-lt"/>
                <a:cs typeface="Arial" panose="020B0604020202020204" pitchFamily="34" charset="0"/>
              </a:rPr>
              <a:t>. Как подключиться </a:t>
            </a:r>
            <a:r>
              <a:rPr lang="ru-RU" sz="4000" dirty="0">
                <a:latin typeface="+mj-lt"/>
                <a:cs typeface="Arial" panose="020B0604020202020204" pitchFamily="34" charset="0"/>
              </a:rPr>
              <a:t>к ЕГАИС</a:t>
            </a:r>
          </a:p>
          <a:p>
            <a:endParaRPr lang="ru-RU" sz="4000" dirty="0">
              <a:solidFill>
                <a:srgbClr val="D60F00"/>
              </a:solidFill>
            </a:endParaRPr>
          </a:p>
        </p:txBody>
      </p:sp>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13</a:t>
            </a:fld>
            <a:endParaRPr lang="ru-RU" sz="1800" b="1" dirty="0">
              <a:solidFill>
                <a:srgbClr val="721A1D"/>
              </a:solidFill>
            </a:endParaRPr>
          </a:p>
        </p:txBody>
      </p:sp>
      <p:grpSp>
        <p:nvGrpSpPr>
          <p:cNvPr id="4"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153008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5383" y="476672"/>
            <a:ext cx="3557384" cy="461665"/>
          </a:xfrm>
          <a:prstGeom prst="rect">
            <a:avLst/>
          </a:prstGeom>
        </p:spPr>
        <p:txBody>
          <a:bodyPr wrap="none">
            <a:spAutoFit/>
          </a:bodyPr>
          <a:lstStyle/>
          <a:p>
            <a:pPr algn="ctr"/>
            <a:r>
              <a:rPr lang="ru-RU" sz="2400" b="1" dirty="0" smtClean="0">
                <a:solidFill>
                  <a:srgbClr val="C00000"/>
                </a:solidFill>
                <a:latin typeface="Century Schoolbook" panose="02040604050505020304" pitchFamily="18" charset="0"/>
              </a:rPr>
              <a:t>Этапы подключения</a:t>
            </a:r>
            <a:endParaRPr lang="ru-RU" sz="2400" b="1" dirty="0">
              <a:solidFill>
                <a:srgbClr val="C00000"/>
              </a:solidFill>
              <a:latin typeface="Century Schoolbook" panose="02040604050505020304" pitchFamily="18" charset="0"/>
            </a:endParaRPr>
          </a:p>
        </p:txBody>
      </p:sp>
      <p:sp>
        <p:nvSpPr>
          <p:cNvPr id="5" name="TextBox 4"/>
          <p:cNvSpPr txBox="1"/>
          <p:nvPr/>
        </p:nvSpPr>
        <p:spPr>
          <a:xfrm>
            <a:off x="179512" y="1196752"/>
            <a:ext cx="8712968" cy="4524315"/>
          </a:xfrm>
          <a:prstGeom prst="rect">
            <a:avLst/>
          </a:prstGeom>
          <a:noFill/>
        </p:spPr>
        <p:txBody>
          <a:bodyPr wrap="square" rtlCol="0">
            <a:spAutoFit/>
          </a:bodyPr>
          <a:lstStyle/>
          <a:p>
            <a:pPr>
              <a:buFontTx/>
              <a:buChar char="-"/>
            </a:pPr>
            <a:r>
              <a:rPr lang="ru-RU" sz="2400" dirty="0" smtClean="0">
                <a:latin typeface="Century Schoolbook" panose="02040604050505020304" pitchFamily="18" charset="0"/>
              </a:rPr>
              <a:t> </a:t>
            </a:r>
            <a:r>
              <a:rPr lang="ru-RU" sz="2400" dirty="0">
                <a:latin typeface="Century Schoolbook" panose="02040604050505020304" pitchFamily="18" charset="0"/>
              </a:rPr>
              <a:t>Приобрести </a:t>
            </a:r>
            <a:r>
              <a:rPr lang="ru-RU" sz="2400" dirty="0" smtClean="0">
                <a:latin typeface="Century Schoolbook" panose="02040604050505020304" pitchFamily="18" charset="0"/>
              </a:rPr>
              <a:t>аппаратный крипто</a:t>
            </a:r>
            <a:r>
              <a:rPr lang="en-US" sz="2400" dirty="0" smtClean="0">
                <a:latin typeface="Century Schoolbook" panose="02040604050505020304" pitchFamily="18" charset="0"/>
              </a:rPr>
              <a:t>-</a:t>
            </a:r>
            <a:r>
              <a:rPr lang="ru-RU" sz="2400" dirty="0" smtClean="0">
                <a:latin typeface="Century Schoolbook" panose="02040604050505020304" pitchFamily="18" charset="0"/>
              </a:rPr>
              <a:t>ключ;</a:t>
            </a:r>
            <a:endParaRPr lang="en-US" sz="2400" dirty="0">
              <a:latin typeface="Century Schoolbook" panose="02040604050505020304" pitchFamily="18" charset="0"/>
            </a:endParaRPr>
          </a:p>
          <a:p>
            <a:pPr>
              <a:buFontTx/>
              <a:buChar char="-"/>
            </a:pPr>
            <a:r>
              <a:rPr lang="ru-RU" sz="2400" dirty="0">
                <a:latin typeface="Century Schoolbook" panose="02040604050505020304" pitchFamily="18" charset="0"/>
              </a:rPr>
              <a:t> Приобрести КЭП;</a:t>
            </a:r>
          </a:p>
          <a:p>
            <a:pPr>
              <a:buFontTx/>
              <a:buChar char="-"/>
            </a:pPr>
            <a:r>
              <a:rPr lang="ru-RU" sz="2400" dirty="0" smtClean="0">
                <a:latin typeface="Century Schoolbook" panose="02040604050505020304" pitchFamily="18" charset="0"/>
              </a:rPr>
              <a:t> Получить </a:t>
            </a:r>
            <a:r>
              <a:rPr lang="ru-RU" sz="2400" dirty="0">
                <a:latin typeface="Century Schoolbook" panose="02040604050505020304" pitchFamily="18" charset="0"/>
              </a:rPr>
              <a:t>на сайте </a:t>
            </a:r>
            <a:r>
              <a:rPr lang="en-US" sz="2400" dirty="0">
                <a:latin typeface="Century Schoolbook" panose="02040604050505020304" pitchFamily="18" charset="0"/>
                <a:hlinkClick r:id="rId2"/>
              </a:rPr>
              <a:t>https://egais.ru</a:t>
            </a:r>
            <a:r>
              <a:rPr lang="ru-RU" sz="2400" dirty="0">
                <a:latin typeface="Century Schoolbook" panose="02040604050505020304" pitchFamily="18" charset="0"/>
              </a:rPr>
              <a:t> сертификат для </a:t>
            </a:r>
          </a:p>
          <a:p>
            <a:r>
              <a:rPr lang="ru-RU" sz="2400" dirty="0">
                <a:latin typeface="Century Schoolbook" panose="02040604050505020304" pitchFamily="18" charset="0"/>
              </a:rPr>
              <a:t>установки защищенного соединения системой </a:t>
            </a:r>
            <a:r>
              <a:rPr lang="ru-RU" sz="2400" dirty="0" smtClean="0">
                <a:latin typeface="Century Schoolbook" panose="02040604050505020304" pitchFamily="18" charset="0"/>
              </a:rPr>
              <a:t>ЕГАИС</a:t>
            </a:r>
            <a:r>
              <a:rPr lang="en-US" sz="2400" dirty="0" smtClean="0">
                <a:latin typeface="Century Schoolbook" panose="02040604050505020304" pitchFamily="18" charset="0"/>
              </a:rPr>
              <a:t> RSA </a:t>
            </a:r>
            <a:r>
              <a:rPr lang="ru-RU" sz="2400" dirty="0" smtClean="0">
                <a:latin typeface="Century Schoolbook" panose="02040604050505020304" pitchFamily="18" charset="0"/>
              </a:rPr>
              <a:t>ключ;</a:t>
            </a:r>
            <a:endParaRPr lang="ru-RU" sz="2400" dirty="0">
              <a:latin typeface="Century Schoolbook" panose="02040604050505020304" pitchFamily="18" charset="0"/>
            </a:endParaRPr>
          </a:p>
          <a:p>
            <a:pPr>
              <a:buFontTx/>
              <a:buChar char="-"/>
            </a:pPr>
            <a:r>
              <a:rPr lang="ru-RU" sz="2400" dirty="0">
                <a:latin typeface="Century Schoolbook" panose="02040604050505020304" pitchFamily="18" charset="0"/>
              </a:rPr>
              <a:t> Получить на сайте </a:t>
            </a:r>
            <a:r>
              <a:rPr lang="en-US" sz="2400" dirty="0">
                <a:latin typeface="Century Schoolbook" panose="02040604050505020304" pitchFamily="18" charset="0"/>
                <a:hlinkClick r:id="rId2"/>
              </a:rPr>
              <a:t>https://egais.ru</a:t>
            </a:r>
            <a:r>
              <a:rPr lang="ru-RU" sz="2400" dirty="0">
                <a:latin typeface="Century Schoolbook" panose="02040604050505020304" pitchFamily="18" charset="0"/>
              </a:rPr>
              <a:t> дистрибутив ПО </a:t>
            </a:r>
            <a:r>
              <a:rPr lang="ru-RU" sz="2400" dirty="0" smtClean="0">
                <a:latin typeface="Century Schoolbook" panose="02040604050505020304" pitchFamily="18" charset="0"/>
              </a:rPr>
              <a:t>ЕГАИС «</a:t>
            </a:r>
            <a:r>
              <a:rPr lang="ru-RU" sz="2400" dirty="0">
                <a:latin typeface="Century Schoolbook" panose="02040604050505020304" pitchFamily="18" charset="0"/>
              </a:rPr>
              <a:t>Транспортный Терминал»; </a:t>
            </a:r>
          </a:p>
          <a:p>
            <a:r>
              <a:rPr lang="ru-RU" sz="2400" dirty="0" smtClean="0">
                <a:latin typeface="Century Schoolbook" panose="02040604050505020304" pitchFamily="18" charset="0"/>
              </a:rPr>
              <a:t>- Получить Технические Требования к программному обеспечению для работы в ЕГАИС-ОР;</a:t>
            </a:r>
          </a:p>
          <a:p>
            <a:pPr>
              <a:buFontTx/>
              <a:buChar char="-"/>
            </a:pPr>
            <a:r>
              <a:rPr lang="ru-RU" sz="2400" dirty="0" smtClean="0">
                <a:latin typeface="Century Schoolbook" panose="02040604050505020304" pitchFamily="18" charset="0"/>
              </a:rPr>
              <a:t> Обратиться к разработчику кассового программного обеспечения за приведением ПО в соответствие техническим требованиям к 1.01.2017 г. </a:t>
            </a:r>
            <a:endParaRPr lang="ru-RU" sz="2400" dirty="0">
              <a:latin typeface="Century Schoolbook" panose="020406040505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7"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91" name="Номер слайда 4"/>
          <p:cNvSpPr>
            <a:spLocks noGrp="1"/>
          </p:cNvSpPr>
          <p:nvPr>
            <p:ph type="sldNum" sz="quarter" idx="12"/>
          </p:nvPr>
        </p:nvSpPr>
        <p:spPr>
          <a:xfrm>
            <a:off x="167878" y="6336291"/>
            <a:ext cx="571367" cy="365125"/>
          </a:xfrm>
        </p:spPr>
        <p:txBody>
          <a:bodyPr/>
          <a:lstStyle/>
          <a:p>
            <a:pPr algn="l"/>
            <a:r>
              <a:rPr lang="ru-RU" sz="1800" b="1" dirty="0" smtClean="0">
                <a:solidFill>
                  <a:srgbClr val="721A1D"/>
                </a:solidFill>
              </a:rPr>
              <a:t>14</a:t>
            </a:r>
            <a:endParaRPr lang="ru-RU" sz="1800" b="1" dirty="0">
              <a:solidFill>
                <a:srgbClr val="721A1D"/>
              </a:solidFill>
            </a:endParaRPr>
          </a:p>
        </p:txBody>
      </p:sp>
    </p:spTree>
    <p:extLst>
      <p:ext uri="{BB962C8B-B14F-4D97-AF65-F5344CB8AC3E}">
        <p14:creationId xmlns:p14="http://schemas.microsoft.com/office/powerpoint/2010/main" val="76459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9552" y="2204864"/>
            <a:ext cx="7777162" cy="1938992"/>
          </a:xfrm>
          <a:prstGeom prst="rect">
            <a:avLst/>
          </a:prstGeom>
          <a:noFill/>
          <a:extLst/>
        </p:spPr>
        <p:txBody>
          <a:bodyPr wrap="square" rtlCol="0">
            <a:spAutoFit/>
          </a:bodyPr>
          <a:lstStyle>
            <a:defPPr>
              <a:defRPr lang="ru-RU"/>
            </a:defPPr>
            <a:lvl1pPr algn="ctr">
              <a:defRPr sz="6600" b="1">
                <a:solidFill>
                  <a:srgbClr val="C82031"/>
                </a:solidFill>
              </a:defRPr>
            </a:lvl1pPr>
          </a:lstStyle>
          <a:p>
            <a:r>
              <a:rPr lang="ru-RU" sz="4000" dirty="0" smtClean="0">
                <a:latin typeface="+mj-lt"/>
                <a:cs typeface="Arial" panose="020B0604020202020204" pitchFamily="34" charset="0"/>
              </a:rPr>
              <a:t>4. Универсальный транспортный модуль (УТМ)</a:t>
            </a:r>
            <a:endParaRPr lang="ru-RU" sz="4000" dirty="0">
              <a:latin typeface="+mj-lt"/>
              <a:cs typeface="Arial" panose="020B0604020202020204" pitchFamily="34" charset="0"/>
            </a:endParaRPr>
          </a:p>
          <a:p>
            <a:endParaRPr lang="ru-RU" sz="4000" dirty="0">
              <a:solidFill>
                <a:srgbClr val="D60F00"/>
              </a:solidFill>
            </a:endParaRPr>
          </a:p>
        </p:txBody>
      </p:sp>
      <p:sp>
        <p:nvSpPr>
          <p:cNvPr id="3" name="Номер слайда 4"/>
          <p:cNvSpPr>
            <a:spLocks noGrp="1"/>
          </p:cNvSpPr>
          <p:nvPr>
            <p:ph type="sldNum" sz="quarter" idx="12"/>
          </p:nvPr>
        </p:nvSpPr>
        <p:spPr>
          <a:xfrm>
            <a:off x="107504" y="6237312"/>
            <a:ext cx="571367" cy="365125"/>
          </a:xfrm>
        </p:spPr>
        <p:txBody>
          <a:bodyPr/>
          <a:lstStyle/>
          <a:p>
            <a:pPr algn="l"/>
            <a:r>
              <a:rPr lang="ru-RU" sz="1800" b="1" dirty="0" smtClean="0">
                <a:solidFill>
                  <a:srgbClr val="721A1D"/>
                </a:solidFill>
              </a:rPr>
              <a:t>15</a:t>
            </a:r>
            <a:endParaRPr lang="ru-RU" sz="1800" b="1" dirty="0">
              <a:solidFill>
                <a:srgbClr val="721A1D"/>
              </a:solidFill>
            </a:endParaRPr>
          </a:p>
        </p:txBody>
      </p:sp>
      <p:grpSp>
        <p:nvGrpSpPr>
          <p:cNvPr id="4"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130681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138" y="336402"/>
            <a:ext cx="6865371" cy="404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Номер слайда 4"/>
          <p:cNvSpPr>
            <a:spLocks noGrp="1"/>
          </p:cNvSpPr>
          <p:nvPr>
            <p:ph type="sldNum" sz="quarter" idx="12"/>
          </p:nvPr>
        </p:nvSpPr>
        <p:spPr>
          <a:xfrm>
            <a:off x="116021" y="6415836"/>
            <a:ext cx="571367" cy="365125"/>
          </a:xfrm>
        </p:spPr>
        <p:txBody>
          <a:bodyPr/>
          <a:lstStyle/>
          <a:p>
            <a:pPr algn="l"/>
            <a:fld id="{B19B0651-EE4F-4900-A07F-96A6BFA9D0F0}" type="slidenum">
              <a:rPr lang="ru-RU" sz="1800" b="1" smtClean="0">
                <a:solidFill>
                  <a:srgbClr val="721A1D"/>
                </a:solidFill>
              </a:rPr>
              <a:pPr algn="l"/>
              <a:t>16</a:t>
            </a:fld>
            <a:endParaRPr lang="ru-RU" sz="1800" b="1" dirty="0">
              <a:solidFill>
                <a:srgbClr val="721A1D"/>
              </a:solidFill>
            </a:endParaRPr>
          </a:p>
        </p:txBody>
      </p:sp>
      <p:sp>
        <p:nvSpPr>
          <p:cNvPr id="9" name="TextBox 8"/>
          <p:cNvSpPr txBox="1"/>
          <p:nvPr/>
        </p:nvSpPr>
        <p:spPr>
          <a:xfrm>
            <a:off x="6496633" y="2886660"/>
            <a:ext cx="1656184" cy="307777"/>
          </a:xfrm>
          <a:prstGeom prst="rect">
            <a:avLst/>
          </a:prstGeom>
          <a:noFill/>
        </p:spPr>
        <p:txBody>
          <a:bodyPr wrap="square" rtlCol="0">
            <a:spAutoFit/>
          </a:bodyPr>
          <a:lstStyle/>
          <a:p>
            <a:r>
              <a:rPr lang="ru-RU" sz="1400" b="1" dirty="0">
                <a:solidFill>
                  <a:srgbClr val="C82031"/>
                </a:solidFill>
                <a:latin typeface="+mj-lt"/>
                <a:cs typeface="Arial" panose="020B0604020202020204" pitchFamily="34" charset="0"/>
              </a:rPr>
              <a:t>Особенности УТМ:</a:t>
            </a:r>
          </a:p>
        </p:txBody>
      </p:sp>
      <p:sp>
        <p:nvSpPr>
          <p:cNvPr id="10" name="TextBox 9"/>
          <p:cNvSpPr txBox="1"/>
          <p:nvPr/>
        </p:nvSpPr>
        <p:spPr>
          <a:xfrm>
            <a:off x="5513317" y="3375026"/>
            <a:ext cx="3600400" cy="2462213"/>
          </a:xfrm>
          <a:prstGeom prst="rect">
            <a:avLst/>
          </a:prstGeom>
          <a:noFill/>
        </p:spPr>
        <p:txBody>
          <a:bodyPr wrap="square" rtlCol="0">
            <a:spAutoFit/>
          </a:bodyPr>
          <a:lstStyle/>
          <a:p>
            <a:r>
              <a:rPr lang="ru-RU" sz="1400" dirty="0" smtClean="0"/>
              <a:t>УТМ это программа с набором служб</a:t>
            </a:r>
          </a:p>
          <a:p>
            <a:endParaRPr lang="ru-RU" sz="1400" dirty="0"/>
          </a:p>
          <a:p>
            <a:r>
              <a:rPr lang="ru-RU" sz="1400" dirty="0"/>
              <a:t>УТМ не имеет графического </a:t>
            </a:r>
            <a:r>
              <a:rPr lang="ru-RU" sz="1400" dirty="0" smtClean="0"/>
              <a:t>интерфейса</a:t>
            </a:r>
          </a:p>
          <a:p>
            <a:endParaRPr lang="ru-RU" sz="1400" dirty="0"/>
          </a:p>
          <a:p>
            <a:r>
              <a:rPr lang="ru-RU" sz="1400" dirty="0" smtClean="0"/>
              <a:t>УТМ </a:t>
            </a:r>
            <a:r>
              <a:rPr lang="ru-RU" sz="1400" dirty="0"/>
              <a:t>обеспечивает только прием и отправку документов в ЕГАИС, подписывая их </a:t>
            </a:r>
            <a:r>
              <a:rPr lang="ru-RU" sz="1400" dirty="0" smtClean="0"/>
              <a:t>КЭП</a:t>
            </a:r>
          </a:p>
          <a:p>
            <a:endParaRPr lang="ru-RU" sz="1400" dirty="0"/>
          </a:p>
          <a:p>
            <a:r>
              <a:rPr lang="ru-RU" sz="1400" dirty="0"/>
              <a:t>УТМ обновляется </a:t>
            </a:r>
            <a:r>
              <a:rPr lang="ru-RU" sz="1400" dirty="0" smtClean="0"/>
              <a:t>автоматически</a:t>
            </a:r>
          </a:p>
          <a:p>
            <a:endParaRPr lang="ru-RU" sz="1400" dirty="0"/>
          </a:p>
          <a:p>
            <a:r>
              <a:rPr lang="ru-RU" sz="1400" dirty="0" smtClean="0"/>
              <a:t>УТМ имеет локальную страницу </a:t>
            </a:r>
            <a:r>
              <a:rPr lang="en-US" sz="1400" dirty="0"/>
              <a:t>http://localhost:8080/</a:t>
            </a:r>
            <a:endParaRPr lang="ru-RU" sz="1400" dirty="0"/>
          </a:p>
        </p:txBody>
      </p:sp>
      <p:grpSp>
        <p:nvGrpSpPr>
          <p:cNvPr id="7" name="Group 4"/>
          <p:cNvGrpSpPr>
            <a:grpSpLocks noChangeAspect="1"/>
          </p:cNvGrpSpPr>
          <p:nvPr/>
        </p:nvGrpSpPr>
        <p:grpSpPr bwMode="auto">
          <a:xfrm>
            <a:off x="1587" y="6223001"/>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3" name="Рисунок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34711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3765" y="923365"/>
            <a:ext cx="7969622" cy="548133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5"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6"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90" name="Номер слайда 4"/>
          <p:cNvSpPr>
            <a:spLocks noGrp="1"/>
          </p:cNvSpPr>
          <p:nvPr>
            <p:ph type="sldNum" sz="quarter" idx="12"/>
          </p:nvPr>
        </p:nvSpPr>
        <p:spPr>
          <a:xfrm>
            <a:off x="107504" y="6237312"/>
            <a:ext cx="571367" cy="365125"/>
          </a:xfrm>
        </p:spPr>
        <p:txBody>
          <a:bodyPr/>
          <a:lstStyle/>
          <a:p>
            <a:pPr algn="l"/>
            <a:r>
              <a:rPr lang="ru-RU" sz="1800" b="1" dirty="0" smtClean="0">
                <a:solidFill>
                  <a:srgbClr val="721A1D"/>
                </a:solidFill>
              </a:rPr>
              <a:t>17</a:t>
            </a:r>
            <a:endParaRPr lang="ru-RU" sz="1800" b="1" dirty="0">
              <a:solidFill>
                <a:srgbClr val="721A1D"/>
              </a:solidFill>
            </a:endParaRPr>
          </a:p>
        </p:txBody>
      </p:sp>
    </p:spTree>
    <p:extLst>
      <p:ext uri="{BB962C8B-B14F-4D97-AF65-F5344CB8AC3E}">
        <p14:creationId xmlns:p14="http://schemas.microsoft.com/office/powerpoint/2010/main" val="297812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393187" y="970802"/>
            <a:ext cx="7758455"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61950" indent="-276225">
              <a:spcBef>
                <a:spcPts val="1200"/>
              </a:spcBef>
              <a:spcAft>
                <a:spcPts val="600"/>
              </a:spcAft>
            </a:pPr>
            <a:r>
              <a:rPr lang="ru-RU" sz="1400" dirty="0" smtClean="0">
                <a:solidFill>
                  <a:schemeClr val="tx1">
                    <a:lumMod val="85000"/>
                    <a:lumOff val="15000"/>
                  </a:schemeClr>
                </a:solidFill>
              </a:rPr>
              <a:t>Функционал модуля УТМ позволяет</a:t>
            </a:r>
            <a:r>
              <a:rPr lang="en-US" sz="1400" dirty="0" smtClean="0">
                <a:solidFill>
                  <a:schemeClr val="tx1">
                    <a:lumMod val="85000"/>
                    <a:lumOff val="15000"/>
                  </a:schemeClr>
                </a:solidFill>
              </a:rPr>
              <a:t>:</a:t>
            </a: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апросить и получить </a:t>
            </a:r>
            <a:r>
              <a:rPr lang="ru-RU" sz="1400" dirty="0">
                <a:solidFill>
                  <a:schemeClr val="tx1">
                    <a:lumMod val="85000"/>
                    <a:lumOff val="15000"/>
                  </a:schemeClr>
                </a:solidFill>
              </a:rPr>
              <a:t>справочники (организаций и алкогольной продукции)</a:t>
            </a:r>
          </a:p>
          <a:p>
            <a:pPr marL="361950" indent="-276225">
              <a:buFontTx/>
              <a:buChar char="-"/>
            </a:pPr>
            <a:r>
              <a:rPr lang="ru-RU" sz="1400" dirty="0" smtClean="0">
                <a:solidFill>
                  <a:schemeClr val="tx1">
                    <a:lumMod val="85000"/>
                    <a:lumOff val="15000"/>
                  </a:schemeClr>
                </a:solidFill>
              </a:rPr>
              <a:t>запросить входящие документы</a:t>
            </a:r>
          </a:p>
          <a:p>
            <a:pPr marL="361950" indent="-276225">
              <a:buFontTx/>
              <a:buChar char="-"/>
            </a:pPr>
            <a:r>
              <a:rPr lang="ru-RU" sz="1400" dirty="0" smtClean="0">
                <a:solidFill>
                  <a:schemeClr val="tx1">
                    <a:lumMod val="85000"/>
                    <a:lumOff val="15000"/>
                  </a:schemeClr>
                </a:solidFill>
              </a:rPr>
              <a:t>отправить</a:t>
            </a:r>
            <a:r>
              <a:rPr lang="en-US" sz="1400" dirty="0" smtClean="0">
                <a:solidFill>
                  <a:schemeClr val="tx1">
                    <a:lumMod val="85000"/>
                    <a:lumOff val="15000"/>
                  </a:schemeClr>
                </a:solidFill>
              </a:rPr>
              <a:t>/</a:t>
            </a:r>
            <a:r>
              <a:rPr lang="ru-RU" sz="1400" dirty="0" smtClean="0">
                <a:solidFill>
                  <a:schemeClr val="tx1">
                    <a:lumMod val="85000"/>
                    <a:lumOff val="15000"/>
                  </a:schemeClr>
                </a:solidFill>
              </a:rPr>
              <a:t>получить  ТТН</a:t>
            </a:r>
          </a:p>
          <a:p>
            <a:pPr marL="361950" indent="-276225">
              <a:buFontTx/>
              <a:buChar char="-"/>
            </a:pPr>
            <a:r>
              <a:rPr lang="ru-RU" sz="1400" dirty="0">
                <a:solidFill>
                  <a:schemeClr val="tx1">
                    <a:lumMod val="85000"/>
                    <a:lumOff val="15000"/>
                  </a:schemeClr>
                </a:solidFill>
              </a:rPr>
              <a:t>отправить</a:t>
            </a:r>
            <a:r>
              <a:rPr lang="en-US" sz="1400" dirty="0">
                <a:solidFill>
                  <a:schemeClr val="tx1">
                    <a:lumMod val="85000"/>
                    <a:lumOff val="15000"/>
                  </a:schemeClr>
                </a:solidFill>
              </a:rPr>
              <a:t>/</a:t>
            </a:r>
            <a:r>
              <a:rPr lang="ru-RU" sz="1400" dirty="0" smtClean="0">
                <a:solidFill>
                  <a:schemeClr val="tx1">
                    <a:lumMod val="85000"/>
                    <a:lumOff val="15000"/>
                  </a:schemeClr>
                </a:solidFill>
              </a:rPr>
              <a:t>получить</a:t>
            </a:r>
            <a:r>
              <a:rPr lang="en-US" sz="1400" dirty="0" smtClean="0">
                <a:solidFill>
                  <a:schemeClr val="tx1">
                    <a:lumMod val="85000"/>
                    <a:lumOff val="15000"/>
                  </a:schemeClr>
                </a:solidFill>
              </a:rPr>
              <a:t>/</a:t>
            </a:r>
            <a:r>
              <a:rPr lang="ru-RU" sz="1400" dirty="0" smtClean="0">
                <a:solidFill>
                  <a:schemeClr val="tx1">
                    <a:lumMod val="85000"/>
                    <a:lumOff val="15000"/>
                  </a:schemeClr>
                </a:solidFill>
              </a:rPr>
              <a:t>подтвердить  акт подтверждения (расхождения)</a:t>
            </a:r>
          </a:p>
          <a:p>
            <a:pPr marL="361950" indent="-276225">
              <a:buFontTx/>
              <a:buChar char="-"/>
            </a:pPr>
            <a:r>
              <a:rPr lang="ru-RU" sz="1400" dirty="0" smtClean="0">
                <a:solidFill>
                  <a:schemeClr val="tx1">
                    <a:lumMod val="85000"/>
                    <a:lumOff val="15000"/>
                  </a:schemeClr>
                </a:solidFill>
              </a:rPr>
              <a:t>отмена проведения ТТН</a:t>
            </a:r>
          </a:p>
          <a:p>
            <a:pPr marL="361950" indent="-276225">
              <a:buFontTx/>
              <a:buChar char="-"/>
            </a:pPr>
            <a:r>
              <a:rPr lang="ru-RU" sz="1400" dirty="0" smtClean="0">
                <a:solidFill>
                  <a:schemeClr val="tx1">
                    <a:lumMod val="85000"/>
                    <a:lumOff val="15000"/>
                  </a:schemeClr>
                </a:solidFill>
              </a:rPr>
              <a:t>запросить свои остатки в системе ЕГАИС</a:t>
            </a:r>
          </a:p>
          <a:p>
            <a:pPr marL="361950" indent="-276225">
              <a:buFontTx/>
              <a:buChar char="-"/>
            </a:pPr>
            <a:r>
              <a:rPr lang="ru-RU" sz="1400" dirty="0" smtClean="0">
                <a:solidFill>
                  <a:schemeClr val="tx1">
                    <a:lumMod val="85000"/>
                    <a:lumOff val="15000"/>
                  </a:schemeClr>
                </a:solidFill>
              </a:rPr>
              <a:t>запросить сведения из разделов «А» и «Б» справки к ТТН</a:t>
            </a:r>
          </a:p>
          <a:p>
            <a:pPr marL="361950" indent="-276225">
              <a:buFontTx/>
              <a:buChar char="-"/>
            </a:pPr>
            <a:r>
              <a:rPr lang="ru-RU" sz="1400" dirty="0" smtClean="0">
                <a:solidFill>
                  <a:schemeClr val="tx1">
                    <a:lumMod val="85000"/>
                    <a:lumOff val="15000"/>
                  </a:schemeClr>
                </a:solidFill>
              </a:rPr>
              <a:t>отправить акт постановки на баланс или акт о списании товара</a:t>
            </a: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 на отмену </a:t>
            </a:r>
            <a:r>
              <a:rPr lang="ru-RU" sz="1400" dirty="0">
                <a:solidFill>
                  <a:schemeClr val="tx1">
                    <a:lumMod val="85000"/>
                    <a:lumOff val="15000"/>
                  </a:schemeClr>
                </a:solidFill>
              </a:rPr>
              <a:t>акт постановки на баланс или акт о списании товара </a:t>
            </a:r>
            <a:endParaRPr lang="ru-RU" sz="1400" dirty="0" smtClean="0">
              <a:solidFill>
                <a:schemeClr val="tx1">
                  <a:lumMod val="85000"/>
                  <a:lumOff val="15000"/>
                </a:schemeClr>
              </a:solidFill>
            </a:endParaRP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 движения по форме «Б»</a:t>
            </a:r>
          </a:p>
          <a:p>
            <a:pPr marL="361950" indent="-276225">
              <a:buFontTx/>
              <a:buChar char="-"/>
            </a:pPr>
            <a:r>
              <a:rPr lang="ru-RU" sz="1400" dirty="0">
                <a:solidFill>
                  <a:schemeClr val="tx1">
                    <a:lumMod val="85000"/>
                    <a:lumOff val="15000"/>
                  </a:schemeClr>
                </a:solidFill>
              </a:rPr>
              <a:t>п</a:t>
            </a:r>
            <a:r>
              <a:rPr lang="ru-RU" sz="1400" dirty="0" smtClean="0">
                <a:solidFill>
                  <a:schemeClr val="tx1">
                    <a:lumMod val="85000"/>
                    <a:lumOff val="15000"/>
                  </a:schemeClr>
                </a:solidFill>
              </a:rPr>
              <a:t>овторный запрос ТТН</a:t>
            </a: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 о клиентах</a:t>
            </a:r>
          </a:p>
          <a:p>
            <a:pPr marL="361950" indent="-276225">
              <a:buFontTx/>
              <a:buChar char="-"/>
            </a:pPr>
            <a:r>
              <a:rPr lang="ru-RU" sz="1400" dirty="0">
                <a:solidFill>
                  <a:schemeClr val="tx1">
                    <a:lumMod val="85000"/>
                    <a:lumOff val="15000"/>
                  </a:schemeClr>
                </a:solidFill>
              </a:rPr>
              <a:t>п</a:t>
            </a:r>
            <a:r>
              <a:rPr lang="ru-RU" sz="1400" dirty="0" smtClean="0">
                <a:solidFill>
                  <a:schemeClr val="tx1">
                    <a:lumMod val="85000"/>
                    <a:lumOff val="15000"/>
                  </a:schemeClr>
                </a:solidFill>
              </a:rPr>
              <a:t>ередача продукции в торговый зал</a:t>
            </a:r>
          </a:p>
          <a:p>
            <a:pPr marL="361950" indent="-276225">
              <a:buFontTx/>
              <a:buChar char="-"/>
            </a:pPr>
            <a:r>
              <a:rPr lang="ru-RU" sz="1400" dirty="0">
                <a:solidFill>
                  <a:schemeClr val="tx1">
                    <a:lumMod val="85000"/>
                    <a:lumOff val="15000"/>
                  </a:schemeClr>
                </a:solidFill>
              </a:rPr>
              <a:t>в</a:t>
            </a:r>
            <a:r>
              <a:rPr lang="ru-RU" sz="1400" dirty="0" smtClean="0">
                <a:solidFill>
                  <a:schemeClr val="tx1">
                    <a:lumMod val="85000"/>
                    <a:lumOff val="15000"/>
                  </a:schemeClr>
                </a:solidFill>
              </a:rPr>
              <a:t>озврат продукции из торгового зала</a:t>
            </a:r>
          </a:p>
          <a:p>
            <a:pPr marL="361950" indent="-276225">
              <a:buFontTx/>
              <a:buChar char="-"/>
            </a:pPr>
            <a:r>
              <a:rPr lang="ru-RU" sz="1400" dirty="0">
                <a:solidFill>
                  <a:schemeClr val="tx1">
                    <a:lumMod val="85000"/>
                    <a:lumOff val="15000"/>
                  </a:schemeClr>
                </a:solidFill>
              </a:rPr>
              <a:t>о</a:t>
            </a:r>
            <a:r>
              <a:rPr lang="ru-RU" sz="1400" dirty="0" smtClean="0">
                <a:solidFill>
                  <a:schemeClr val="tx1">
                    <a:lumMod val="85000"/>
                    <a:lumOff val="15000"/>
                  </a:schemeClr>
                </a:solidFill>
              </a:rPr>
              <a:t>перации со вторым регистром (запрос остатков в торговом зале, </a:t>
            </a:r>
            <a:r>
              <a:rPr lang="ru-RU" sz="1400" dirty="0">
                <a:solidFill>
                  <a:schemeClr val="tx1">
                    <a:lumMod val="85000"/>
                    <a:lumOff val="15000"/>
                  </a:schemeClr>
                </a:solidFill>
              </a:rPr>
              <a:t>акт постановки на баланс или акт о списании </a:t>
            </a:r>
            <a:r>
              <a:rPr lang="ru-RU" sz="1400" dirty="0" smtClean="0">
                <a:solidFill>
                  <a:schemeClr val="tx1">
                    <a:lumMod val="85000"/>
                    <a:lumOff val="15000"/>
                  </a:schemeClr>
                </a:solidFill>
              </a:rPr>
              <a:t>товара в торговом зале)</a:t>
            </a: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 на получение штрих-кода по серии и номеру марки</a:t>
            </a:r>
          </a:p>
          <a:p>
            <a:pPr marL="361950" indent="-276225">
              <a:buFontTx/>
              <a:buChar char="-"/>
            </a:pPr>
            <a:r>
              <a:rPr lang="ru-RU" sz="1400" dirty="0">
                <a:solidFill>
                  <a:schemeClr val="tx1">
                    <a:lumMod val="85000"/>
                    <a:lumOff val="15000"/>
                  </a:schemeClr>
                </a:solidFill>
              </a:rPr>
              <a:t>з</a:t>
            </a:r>
            <a:r>
              <a:rPr lang="ru-RU" sz="1400" dirty="0" smtClean="0">
                <a:solidFill>
                  <a:schemeClr val="tx1">
                    <a:lumMod val="85000"/>
                    <a:lumOff val="15000"/>
                  </a:schemeClr>
                </a:solidFill>
              </a:rPr>
              <a:t>апрос необработанных ТТН</a:t>
            </a:r>
          </a:p>
          <a:p>
            <a:pPr marL="361950" indent="-276225">
              <a:buFontTx/>
              <a:buChar char="-"/>
            </a:pPr>
            <a:r>
              <a:rPr lang="ru-RU" sz="1400" dirty="0" smtClean="0">
                <a:solidFill>
                  <a:schemeClr val="tx1">
                    <a:lumMod val="85000"/>
                    <a:lumOff val="15000"/>
                  </a:schemeClr>
                </a:solidFill>
              </a:rPr>
              <a:t>отправить чек.</a:t>
            </a:r>
          </a:p>
          <a:p>
            <a:pPr marL="85725"/>
            <a:endParaRPr lang="ru-RU" sz="1400" dirty="0" smtClean="0">
              <a:solidFill>
                <a:schemeClr val="tx1">
                  <a:lumMod val="85000"/>
                  <a:lumOff val="15000"/>
                </a:schemeClr>
              </a:solidFill>
            </a:endParaRPr>
          </a:p>
        </p:txBody>
      </p:sp>
      <p:sp>
        <p:nvSpPr>
          <p:cNvPr id="2" name="Прямоугольник 1"/>
          <p:cNvSpPr/>
          <p:nvPr/>
        </p:nvSpPr>
        <p:spPr>
          <a:xfrm>
            <a:off x="1417691" y="181087"/>
            <a:ext cx="7704348" cy="738664"/>
          </a:xfrm>
          <a:prstGeom prst="rect">
            <a:avLst/>
          </a:prstGeom>
          <a:solidFill>
            <a:schemeClr val="bg1">
              <a:lumMod val="95000"/>
            </a:schemeClr>
          </a:solidFill>
        </p:spPr>
        <p:txBody>
          <a:bodyPr wrap="square">
            <a:spAutoFit/>
          </a:bodyPr>
          <a:lstStyle/>
          <a:p>
            <a:pPr marL="85725"/>
            <a:r>
              <a:rPr lang="ru-RU" sz="1400" b="1" dirty="0">
                <a:solidFill>
                  <a:schemeClr val="tx1">
                    <a:lumMod val="85000"/>
                    <a:lumOff val="15000"/>
                  </a:schemeClr>
                </a:solidFill>
              </a:rPr>
              <a:t>Для обмена данными с ЕГАИС участник системы должен обеспечить информационное взаимодействие с модулем УТМ имеющегося учетного  решения</a:t>
            </a:r>
            <a:r>
              <a:rPr lang="en-US" sz="1400" b="1" dirty="0">
                <a:solidFill>
                  <a:schemeClr val="tx1">
                    <a:lumMod val="85000"/>
                    <a:lumOff val="15000"/>
                  </a:schemeClr>
                </a:solidFill>
              </a:rPr>
              <a:t>,</a:t>
            </a:r>
            <a:r>
              <a:rPr lang="ru-RU" sz="1400" b="1" dirty="0">
                <a:solidFill>
                  <a:schemeClr val="tx1">
                    <a:lumMod val="85000"/>
                    <a:lumOff val="15000"/>
                  </a:schemeClr>
                </a:solidFill>
              </a:rPr>
              <a:t> либо приобрести такое учетное </a:t>
            </a:r>
            <a:r>
              <a:rPr lang="ru-RU" sz="1400" b="1" dirty="0" smtClean="0">
                <a:solidFill>
                  <a:schemeClr val="tx1">
                    <a:lumMod val="85000"/>
                    <a:lumOff val="15000"/>
                  </a:schemeClr>
                </a:solidFill>
              </a:rPr>
              <a:t>решение либо использовать к</a:t>
            </a:r>
            <a:r>
              <a:rPr lang="ru-RU" sz="1400" b="1" dirty="0" smtClean="0"/>
              <a:t>оманды </a:t>
            </a:r>
            <a:r>
              <a:rPr lang="en-US" sz="1400" b="1" dirty="0"/>
              <a:t>curl</a:t>
            </a:r>
            <a:r>
              <a:rPr lang="en-US" sz="1400" b="1" dirty="0" smtClean="0"/>
              <a:t>.</a:t>
            </a:r>
            <a:endParaRPr lang="ru-RU" sz="1400" b="1" dirty="0">
              <a:solidFill>
                <a:schemeClr val="tx1">
                  <a:lumMod val="85000"/>
                  <a:lumOff val="15000"/>
                </a:schemeClr>
              </a:solidFill>
            </a:endParaRPr>
          </a:p>
        </p:txBody>
      </p:sp>
      <p:sp>
        <p:nvSpPr>
          <p:cNvPr id="3" name="Прямоугольник 2"/>
          <p:cNvSpPr/>
          <p:nvPr/>
        </p:nvSpPr>
        <p:spPr>
          <a:xfrm>
            <a:off x="1155952" y="5343256"/>
            <a:ext cx="7416824" cy="523220"/>
          </a:xfrm>
          <a:prstGeom prst="rect">
            <a:avLst/>
          </a:prstGeom>
        </p:spPr>
        <p:txBody>
          <a:bodyPr wrap="square">
            <a:spAutoFit/>
          </a:bodyPr>
          <a:lstStyle/>
          <a:p>
            <a:pPr algn="ctr"/>
            <a:r>
              <a:rPr lang="ru-RU" sz="1400" b="1" dirty="0">
                <a:solidFill>
                  <a:srgbClr val="C82031"/>
                </a:solidFill>
                <a:latin typeface="+mj-lt"/>
                <a:cs typeface="Arial" panose="020B0604020202020204" pitchFamily="34" charset="0"/>
              </a:rPr>
              <a:t>При установке УТМ модуля устанавливается служба, ответственная за обновление модуля. При наличии обновления оно автоматически закачивается на компьютер.</a:t>
            </a:r>
          </a:p>
        </p:txBody>
      </p:sp>
      <p:pic>
        <p:nvPicPr>
          <p:cNvPr id="10242" name="Picture 2" descr="http://god-love.com.ua/wp-content/uploads/2015/01/interaction_512-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187" y="5357962"/>
            <a:ext cx="692336" cy="692336"/>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18</a:t>
            </a:fld>
            <a:endParaRPr lang="ru-RU" sz="1800" b="1" dirty="0">
              <a:solidFill>
                <a:srgbClr val="721A1D"/>
              </a:solidFill>
            </a:endParaRPr>
          </a:p>
        </p:txBody>
      </p:sp>
      <p:grpSp>
        <p:nvGrpSpPr>
          <p:cNvPr id="8"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650234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0874" y="1413931"/>
            <a:ext cx="8659598" cy="4431983"/>
          </a:xfrm>
          <a:prstGeom prst="rect">
            <a:avLst/>
          </a:prstGeom>
        </p:spPr>
        <p:txBody>
          <a:bodyPr wrap="square">
            <a:spAutoFit/>
          </a:bodyPr>
          <a:lstStyle/>
          <a:p>
            <a:pPr>
              <a:spcAft>
                <a:spcPts val="300"/>
              </a:spcAft>
            </a:pPr>
            <a:r>
              <a:rPr lang="ru-RU" altLang="ru-RU" sz="1400" b="1" dirty="0">
                <a:solidFill>
                  <a:srgbClr val="C82031"/>
                </a:solidFill>
                <a:cs typeface="Arial" panose="020B0604020202020204" pitchFamily="34" charset="0"/>
              </a:rPr>
              <a:t>Н</a:t>
            </a:r>
            <a:r>
              <a:rPr lang="ru-RU" altLang="ru-RU" sz="1400" b="1" dirty="0" smtClean="0">
                <a:solidFill>
                  <a:srgbClr val="C82031"/>
                </a:solidFill>
                <a:cs typeface="Arial" panose="020B0604020202020204" pitchFamily="34" charset="0"/>
              </a:rPr>
              <a:t>е </a:t>
            </a:r>
            <a:r>
              <a:rPr lang="ru-RU" altLang="ru-RU" sz="1400" b="1" dirty="0">
                <a:solidFill>
                  <a:srgbClr val="C82031"/>
                </a:solidFill>
                <a:cs typeface="Arial" panose="020B0604020202020204" pitchFamily="34" charset="0"/>
              </a:rPr>
              <a:t>допускается эксплуатация </a:t>
            </a:r>
            <a:r>
              <a:rPr lang="ru-RU" altLang="ru-RU" sz="1400" b="1" dirty="0" smtClean="0">
                <a:solidFill>
                  <a:srgbClr val="C82031"/>
                </a:solidFill>
                <a:cs typeface="Arial" panose="020B0604020202020204" pitchFamily="34" charset="0"/>
              </a:rPr>
              <a:t>УТМ: </a:t>
            </a: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на </a:t>
            </a:r>
            <a:r>
              <a:rPr lang="ru-RU" sz="1200" dirty="0">
                <a:solidFill>
                  <a:schemeClr val="tx1">
                    <a:lumMod val="85000"/>
                    <a:lumOff val="15000"/>
                  </a:schemeClr>
                </a:solidFill>
              </a:rPr>
              <a:t>ОС, не прошедших тестирование на совместимость с УТМ </a:t>
            </a:r>
            <a:endParaRPr lang="en-US" sz="1200" dirty="0" smtClean="0">
              <a:solidFill>
                <a:schemeClr val="tx1">
                  <a:lumMod val="85000"/>
                  <a:lumOff val="15000"/>
                </a:schemeClr>
              </a:solidFill>
            </a:endParaRPr>
          </a:p>
          <a:p>
            <a:pPr>
              <a:spcAft>
                <a:spcPts val="300"/>
              </a:spcAft>
            </a:pPr>
            <a:r>
              <a:rPr lang="en-US" sz="1200" dirty="0">
                <a:solidFill>
                  <a:schemeClr val="tx1">
                    <a:lumMod val="85000"/>
                    <a:lumOff val="15000"/>
                  </a:schemeClr>
                </a:solidFill>
              </a:rPr>
              <a:t> </a:t>
            </a:r>
            <a:r>
              <a:rPr lang="en-US" sz="1200" dirty="0" smtClean="0">
                <a:solidFill>
                  <a:schemeClr val="tx1">
                    <a:lumMod val="85000"/>
                    <a:lumOff val="15000"/>
                  </a:schemeClr>
                </a:solidFill>
              </a:rPr>
              <a:t>       </a:t>
            </a:r>
            <a:r>
              <a:rPr lang="ru-RU" sz="1200" dirty="0" smtClean="0">
                <a:solidFill>
                  <a:schemeClr val="tx1">
                    <a:lumMod val="85000"/>
                    <a:lumOff val="15000"/>
                  </a:schemeClr>
                </a:solidFill>
              </a:rPr>
              <a:t>(</a:t>
            </a:r>
            <a:r>
              <a:rPr lang="ru-RU" sz="1200" b="1" dirty="0">
                <a:solidFill>
                  <a:schemeClr val="tx1">
                    <a:lumMod val="85000"/>
                    <a:lumOff val="15000"/>
                  </a:schemeClr>
                </a:solidFill>
              </a:rPr>
              <a:t>тестирование проведено на ОС </a:t>
            </a:r>
            <a:r>
              <a:rPr lang="ru-RU" sz="1200" b="1" dirty="0" err="1">
                <a:solidFill>
                  <a:schemeClr val="tx1">
                    <a:lumMod val="85000"/>
                    <a:lumOff val="15000"/>
                  </a:schemeClr>
                </a:solidFill>
              </a:rPr>
              <a:t>Windows</a:t>
            </a:r>
            <a:r>
              <a:rPr lang="ru-RU" sz="1200" b="1" dirty="0">
                <a:solidFill>
                  <a:schemeClr val="tx1">
                    <a:lumMod val="85000"/>
                    <a:lumOff val="15000"/>
                  </a:schemeClr>
                </a:solidFill>
              </a:rPr>
              <a:t> </a:t>
            </a:r>
            <a:r>
              <a:rPr lang="en-US" sz="1200" b="1" dirty="0" smtClean="0">
                <a:solidFill>
                  <a:schemeClr val="tx1">
                    <a:lumMod val="85000"/>
                    <a:lumOff val="15000"/>
                  </a:schemeClr>
                </a:solidFill>
              </a:rPr>
              <a:t>XP</a:t>
            </a:r>
            <a:r>
              <a:rPr lang="ru-RU" sz="1200" b="1" dirty="0" smtClean="0">
                <a:solidFill>
                  <a:schemeClr val="tx1">
                    <a:lumMod val="85000"/>
                    <a:lumOff val="15000"/>
                  </a:schemeClr>
                </a:solidFill>
              </a:rPr>
              <a:t> </a:t>
            </a:r>
            <a:r>
              <a:rPr lang="en-US" sz="1200" b="1" dirty="0" smtClean="0">
                <a:solidFill>
                  <a:schemeClr val="tx1">
                    <a:lumMod val="85000"/>
                    <a:lumOff val="15000"/>
                  </a:schemeClr>
                </a:solidFill>
              </a:rPr>
              <a:t>SP3, 7</a:t>
            </a:r>
            <a:r>
              <a:rPr lang="ru-RU" sz="1200" b="1" dirty="0" smtClean="0">
                <a:solidFill>
                  <a:schemeClr val="tx1">
                    <a:lumMod val="85000"/>
                    <a:lumOff val="15000"/>
                  </a:schemeClr>
                </a:solidFill>
              </a:rPr>
              <a:t> </a:t>
            </a:r>
            <a:r>
              <a:rPr lang="en-US" sz="1200" b="1" dirty="0" smtClean="0">
                <a:solidFill>
                  <a:schemeClr val="tx1">
                    <a:lumMod val="85000"/>
                    <a:lumOff val="15000"/>
                  </a:schemeClr>
                </a:solidFill>
              </a:rPr>
              <a:t>Starter </a:t>
            </a:r>
            <a:r>
              <a:rPr lang="ru-RU" sz="1200" b="1" dirty="0" smtClean="0">
                <a:solidFill>
                  <a:schemeClr val="tx1">
                    <a:lumMod val="85000"/>
                    <a:lumOff val="15000"/>
                  </a:schemeClr>
                </a:solidFill>
              </a:rPr>
              <a:t>и выше!</a:t>
            </a:r>
            <a:r>
              <a:rPr lang="ru-RU" sz="1200" dirty="0" smtClean="0">
                <a:solidFill>
                  <a:schemeClr val="tx1">
                    <a:lumMod val="85000"/>
                    <a:lumOff val="15000"/>
                  </a:schemeClr>
                </a:solidFill>
              </a:rPr>
              <a:t>)</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с </a:t>
            </a:r>
            <a:r>
              <a:rPr lang="ru-RU" sz="1200" dirty="0">
                <a:solidFill>
                  <a:schemeClr val="tx1">
                    <a:lumMod val="85000"/>
                    <a:lumOff val="15000"/>
                  </a:schemeClr>
                </a:solidFill>
              </a:rPr>
              <a:t>использованием более, чем одного аппаратного </a:t>
            </a:r>
            <a:r>
              <a:rPr lang="ru-RU" sz="1200" dirty="0" smtClean="0">
                <a:solidFill>
                  <a:schemeClr val="tx1">
                    <a:lumMod val="85000"/>
                    <a:lumOff val="15000"/>
                  </a:schemeClr>
                </a:solidFill>
              </a:rPr>
              <a:t>носителя</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в </a:t>
            </a:r>
            <a:r>
              <a:rPr lang="ru-RU" sz="1200" dirty="0">
                <a:solidFill>
                  <a:schemeClr val="tx1">
                    <a:lumMod val="85000"/>
                    <a:lumOff val="15000"/>
                  </a:schemeClr>
                </a:solidFill>
              </a:rPr>
              <a:t>количестве экземпляров более одного на одном </a:t>
            </a:r>
            <a:r>
              <a:rPr lang="ru-RU" sz="1200" dirty="0" smtClean="0">
                <a:solidFill>
                  <a:schemeClr val="tx1">
                    <a:lumMod val="85000"/>
                    <a:lumOff val="15000"/>
                  </a:schemeClr>
                </a:solidFill>
              </a:rPr>
              <a:t>ПК</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без </a:t>
            </a:r>
            <a:r>
              <a:rPr lang="ru-RU" sz="1200" dirty="0">
                <a:solidFill>
                  <a:schemeClr val="tx1">
                    <a:lumMod val="85000"/>
                    <a:lumOff val="15000"/>
                  </a:schemeClr>
                </a:solidFill>
              </a:rPr>
              <a:t>службы </a:t>
            </a:r>
            <a:r>
              <a:rPr lang="ru-RU" sz="1200" dirty="0" smtClean="0">
                <a:solidFill>
                  <a:schemeClr val="tx1">
                    <a:lumMod val="85000"/>
                    <a:lumOff val="15000"/>
                  </a:schemeClr>
                </a:solidFill>
              </a:rPr>
              <a:t>обновления</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на </a:t>
            </a:r>
            <a:r>
              <a:rPr lang="ru-RU" sz="1200" dirty="0">
                <a:solidFill>
                  <a:schemeClr val="tx1">
                    <a:lumMod val="85000"/>
                    <a:lumOff val="15000"/>
                  </a:schemeClr>
                </a:solidFill>
              </a:rPr>
              <a:t>ПК УТМ, не имеющего постоянного доступа к сети </a:t>
            </a:r>
            <a:r>
              <a:rPr lang="ru-RU" sz="1200" dirty="0" smtClean="0">
                <a:solidFill>
                  <a:schemeClr val="tx1">
                    <a:lumMod val="85000"/>
                    <a:lumOff val="15000"/>
                  </a:schemeClr>
                </a:solidFill>
              </a:rPr>
              <a:t>Интернет</a:t>
            </a:r>
            <a:endParaRPr lang="ru-RU" sz="1200" dirty="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на </a:t>
            </a:r>
            <a:r>
              <a:rPr lang="ru-RU" sz="1200" dirty="0">
                <a:solidFill>
                  <a:schemeClr val="tx1">
                    <a:lumMod val="85000"/>
                    <a:lumOff val="15000"/>
                  </a:schemeClr>
                </a:solidFill>
              </a:rPr>
              <a:t>ПК УТМ, не имеющего доступ по </a:t>
            </a:r>
            <a:r>
              <a:rPr lang="ru-RU" sz="1200" dirty="0" smtClean="0">
                <a:solidFill>
                  <a:schemeClr val="tx1">
                    <a:lumMod val="85000"/>
                    <a:lumOff val="15000"/>
                  </a:schemeClr>
                </a:solidFill>
              </a:rPr>
              <a:t>адресам  </a:t>
            </a:r>
            <a:r>
              <a:rPr lang="ru-RU" sz="1200" dirty="0">
                <a:solidFill>
                  <a:schemeClr val="tx1">
                    <a:lumMod val="85000"/>
                    <a:lumOff val="15000"/>
                  </a:schemeClr>
                </a:solidFill>
                <a:hlinkClick r:id="rId2"/>
              </a:rPr>
              <a:t>https</a:t>
            </a:r>
            <a:r>
              <a:rPr lang="ru-RU" sz="1200" dirty="0" smtClean="0">
                <a:solidFill>
                  <a:schemeClr val="tx1">
                    <a:lumMod val="85000"/>
                    <a:lumOff val="15000"/>
                  </a:schemeClr>
                </a:solidFill>
                <a:hlinkClick r:id="rId2"/>
              </a:rPr>
              <a:t>://utm.egais.ru/</a:t>
            </a:r>
            <a:r>
              <a:rPr lang="ru-RU" sz="1200" dirty="0" smtClean="0">
                <a:solidFill>
                  <a:schemeClr val="tx1">
                    <a:lumMod val="85000"/>
                    <a:lumOff val="15000"/>
                  </a:schemeClr>
                </a:solidFill>
              </a:rPr>
              <a:t>  и </a:t>
            </a:r>
            <a:r>
              <a:rPr lang="ru-RU" sz="1200" dirty="0" smtClean="0">
                <a:solidFill>
                  <a:schemeClr val="tx1">
                    <a:lumMod val="85000"/>
                    <a:lumOff val="15000"/>
                  </a:schemeClr>
                </a:solidFill>
                <a:hlinkClick r:id="rId3"/>
              </a:rPr>
              <a:t>https://update.egais.ru/</a:t>
            </a:r>
            <a:r>
              <a:rPr lang="ru-RU" sz="1200" dirty="0" smtClean="0">
                <a:solidFill>
                  <a:schemeClr val="tx1">
                    <a:lumMod val="85000"/>
                    <a:lumOff val="15000"/>
                  </a:schemeClr>
                </a:solidFill>
              </a:rPr>
              <a:t> </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на </a:t>
            </a:r>
            <a:r>
              <a:rPr lang="ru-RU" sz="1200" dirty="0">
                <a:solidFill>
                  <a:schemeClr val="tx1">
                    <a:lumMod val="85000"/>
                    <a:lumOff val="15000"/>
                  </a:schemeClr>
                </a:solidFill>
              </a:rPr>
              <a:t>ПК УТМ, не имеющего доступ по адресу размещения списка отзыва УЦ, выдавшего КЭП (адрес находится внутри такого КЭП</a:t>
            </a:r>
            <a:r>
              <a:rPr lang="ru-RU" sz="1200" dirty="0" smtClean="0">
                <a:solidFill>
                  <a:schemeClr val="tx1">
                    <a:lumMod val="85000"/>
                    <a:lumOff val="15000"/>
                  </a:schemeClr>
                </a:solidFill>
              </a:rPr>
              <a:t>)</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на </a:t>
            </a:r>
            <a:r>
              <a:rPr lang="ru-RU" sz="1200" dirty="0">
                <a:solidFill>
                  <a:schemeClr val="tx1">
                    <a:lumMod val="85000"/>
                    <a:lumOff val="15000"/>
                  </a:schemeClr>
                </a:solidFill>
              </a:rPr>
              <a:t>системах виртуализации работы </a:t>
            </a:r>
            <a:r>
              <a:rPr lang="ru-RU" sz="1200" dirty="0" smtClean="0">
                <a:solidFill>
                  <a:schemeClr val="tx1">
                    <a:lumMod val="85000"/>
                    <a:lumOff val="15000"/>
                  </a:schemeClr>
                </a:solidFill>
              </a:rPr>
              <a:t>ПК</a:t>
            </a:r>
          </a:p>
          <a:p>
            <a:pPr>
              <a:spcBef>
                <a:spcPts val="1200"/>
              </a:spcBef>
              <a:spcAft>
                <a:spcPts val="300"/>
              </a:spcAft>
            </a:pPr>
            <a:r>
              <a:rPr lang="ru-RU" sz="1400" b="1" dirty="0">
                <a:solidFill>
                  <a:srgbClr val="C82031"/>
                </a:solidFill>
                <a:cs typeface="Arial" panose="020B0604020202020204" pitchFamily="34" charset="0"/>
              </a:rPr>
              <a:t>Не допускается эксплуатация аппаратного носителя: </a:t>
            </a:r>
          </a:p>
          <a:p>
            <a:pPr marL="285750" indent="-285750">
              <a:spcAft>
                <a:spcPts val="300"/>
              </a:spcAft>
              <a:buFont typeface="Arial" panose="020B0604020202020204" pitchFamily="34" charset="0"/>
              <a:buChar char="•"/>
            </a:pPr>
            <a:r>
              <a:rPr lang="ru-RU" sz="1200" dirty="0">
                <a:solidFill>
                  <a:schemeClr val="tx1">
                    <a:lumMod val="85000"/>
                    <a:lumOff val="15000"/>
                  </a:schemeClr>
                </a:solidFill>
              </a:rPr>
              <a:t>без сертификата ключа </a:t>
            </a:r>
            <a:r>
              <a:rPr lang="ru-RU" sz="1200" dirty="0" smtClean="0">
                <a:solidFill>
                  <a:schemeClr val="tx1">
                    <a:lumMod val="85000"/>
                    <a:lumOff val="15000"/>
                  </a:schemeClr>
                </a:solidFill>
              </a:rPr>
              <a:t>КЭП</a:t>
            </a:r>
            <a:endParaRPr lang="en-US" sz="1200" dirty="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без </a:t>
            </a:r>
            <a:r>
              <a:rPr lang="ru-RU" sz="1200" dirty="0">
                <a:solidFill>
                  <a:schemeClr val="tx1">
                    <a:lumMod val="85000"/>
                    <a:lumOff val="15000"/>
                  </a:schemeClr>
                </a:solidFill>
              </a:rPr>
              <a:t>сертификата ключа </a:t>
            </a:r>
            <a:r>
              <a:rPr lang="ru-RU" sz="1200" dirty="0" smtClean="0">
                <a:solidFill>
                  <a:schemeClr val="tx1">
                    <a:lumMod val="85000"/>
                    <a:lumOff val="15000"/>
                  </a:schemeClr>
                </a:solidFill>
              </a:rPr>
              <a:t>RSA</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a:solidFill>
                  <a:schemeClr val="tx1">
                    <a:lumMod val="85000"/>
                    <a:lumOff val="15000"/>
                  </a:schemeClr>
                </a:solidFill>
              </a:rPr>
              <a:t>с сертификатом RSA, не соответствующим сертификату КЭП</a:t>
            </a: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с </a:t>
            </a:r>
            <a:r>
              <a:rPr lang="ru-RU" sz="1200" dirty="0">
                <a:solidFill>
                  <a:schemeClr val="tx1">
                    <a:lumMod val="85000"/>
                    <a:lumOff val="15000"/>
                  </a:schemeClr>
                </a:solidFill>
              </a:rPr>
              <a:t>использованием сертификата ключа КЭП </a:t>
            </a:r>
            <a:r>
              <a:rPr lang="ru-RU" sz="1200" dirty="0" smtClean="0">
                <a:solidFill>
                  <a:schemeClr val="tx1">
                    <a:lumMod val="85000"/>
                    <a:lumOff val="15000"/>
                  </a:schemeClr>
                </a:solidFill>
              </a:rPr>
              <a:t>с </a:t>
            </a:r>
            <a:r>
              <a:rPr lang="ru-RU" sz="1200" dirty="0">
                <a:solidFill>
                  <a:schemeClr val="tx1">
                    <a:lumMod val="85000"/>
                    <a:lumOff val="15000"/>
                  </a:schemeClr>
                </a:solidFill>
              </a:rPr>
              <a:t>истекшим сроком </a:t>
            </a:r>
            <a:r>
              <a:rPr lang="ru-RU" sz="1200" dirty="0" smtClean="0">
                <a:solidFill>
                  <a:schemeClr val="tx1">
                    <a:lumMod val="85000"/>
                    <a:lumOff val="15000"/>
                  </a:schemeClr>
                </a:solidFill>
              </a:rPr>
              <a:t>действия</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с </a:t>
            </a:r>
            <a:r>
              <a:rPr lang="ru-RU" sz="1200" dirty="0">
                <a:solidFill>
                  <a:schemeClr val="tx1">
                    <a:lumMod val="85000"/>
                    <a:lumOff val="15000"/>
                  </a:schemeClr>
                </a:solidFill>
              </a:rPr>
              <a:t>использованием сертификата ключа RSA с истекшим сроком </a:t>
            </a:r>
            <a:r>
              <a:rPr lang="ru-RU" sz="1200" dirty="0" smtClean="0">
                <a:solidFill>
                  <a:schemeClr val="tx1">
                    <a:lumMod val="85000"/>
                    <a:lumOff val="15000"/>
                  </a:schemeClr>
                </a:solidFill>
              </a:rPr>
              <a:t>действия</a:t>
            </a:r>
            <a:endParaRPr lang="ru-RU" sz="1200" dirty="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с </a:t>
            </a:r>
            <a:r>
              <a:rPr lang="ru-RU" sz="1200" dirty="0">
                <a:solidFill>
                  <a:schemeClr val="tx1">
                    <a:lumMod val="85000"/>
                    <a:lumOff val="15000"/>
                  </a:schemeClr>
                </a:solidFill>
              </a:rPr>
              <a:t>более, чем одним сертификатом </a:t>
            </a:r>
            <a:r>
              <a:rPr lang="ru-RU" sz="1200" dirty="0" smtClean="0">
                <a:solidFill>
                  <a:schemeClr val="tx1">
                    <a:lumMod val="85000"/>
                    <a:lumOff val="15000"/>
                  </a:schemeClr>
                </a:solidFill>
              </a:rPr>
              <a:t>КЭП</a:t>
            </a:r>
            <a:endParaRPr lang="en-US" sz="1200" dirty="0" smtClean="0">
              <a:solidFill>
                <a:schemeClr val="tx1">
                  <a:lumMod val="85000"/>
                  <a:lumOff val="15000"/>
                </a:schemeClr>
              </a:solidFill>
            </a:endParaRPr>
          </a:p>
          <a:p>
            <a:pPr marL="285750" indent="-285750">
              <a:spcAft>
                <a:spcPts val="300"/>
              </a:spcAft>
              <a:buFont typeface="Arial" panose="020B0604020202020204" pitchFamily="34" charset="0"/>
              <a:buChar char="•"/>
            </a:pPr>
            <a:r>
              <a:rPr lang="ru-RU" sz="1200" dirty="0" smtClean="0">
                <a:solidFill>
                  <a:schemeClr val="tx1">
                    <a:lumMod val="85000"/>
                    <a:lumOff val="15000"/>
                  </a:schemeClr>
                </a:solidFill>
              </a:rPr>
              <a:t>с </a:t>
            </a:r>
            <a:r>
              <a:rPr lang="ru-RU" sz="1200" dirty="0">
                <a:solidFill>
                  <a:schemeClr val="tx1">
                    <a:lumMod val="85000"/>
                    <a:lumOff val="15000"/>
                  </a:schemeClr>
                </a:solidFill>
              </a:rPr>
              <a:t>более, чем одним сертификатом </a:t>
            </a:r>
            <a:r>
              <a:rPr lang="ru-RU" sz="1200" dirty="0" smtClean="0">
                <a:solidFill>
                  <a:schemeClr val="tx1">
                    <a:lumMod val="85000"/>
                    <a:lumOff val="15000"/>
                  </a:schemeClr>
                </a:solidFill>
              </a:rPr>
              <a:t>RSA</a:t>
            </a:r>
            <a:endParaRPr lang="en-US" sz="1200" dirty="0" smtClean="0">
              <a:solidFill>
                <a:schemeClr val="tx1">
                  <a:lumMod val="85000"/>
                  <a:lumOff val="15000"/>
                </a:schemeClr>
              </a:solidFill>
            </a:endParaRPr>
          </a:p>
        </p:txBody>
      </p:sp>
      <p:sp>
        <p:nvSpPr>
          <p:cNvPr id="7" name="Rectangle 5"/>
          <p:cNvSpPr>
            <a:spLocks noChangeArrowheads="1"/>
          </p:cNvSpPr>
          <p:nvPr/>
        </p:nvSpPr>
        <p:spPr bwMode="auto">
          <a:xfrm>
            <a:off x="1619673" y="260648"/>
            <a:ext cx="6696744" cy="707886"/>
          </a:xfrm>
          <a:prstGeom prst="rect">
            <a:avLst/>
          </a:prstGeom>
          <a:extLst/>
        </p:spPr>
        <p:txBody>
          <a:bodyPr wrap="square">
            <a:spAutoFit/>
          </a:bodyPr>
          <a:lstStyle/>
          <a:p>
            <a:pPr algn="ctr"/>
            <a:r>
              <a:rPr lang="ru-RU" altLang="ru-RU" sz="2400" b="1" dirty="0" smtClean="0">
                <a:solidFill>
                  <a:srgbClr val="C82031"/>
                </a:solidFill>
                <a:latin typeface="+mj-lt"/>
                <a:cs typeface="Arial" panose="020B0604020202020204" pitchFamily="34" charset="0"/>
              </a:rPr>
              <a:t>Условия штатной эксплуатации УТМ </a:t>
            </a:r>
          </a:p>
          <a:p>
            <a:pPr algn="ctr"/>
            <a:r>
              <a:rPr lang="ru-RU" altLang="ru-RU" sz="1600" b="1" dirty="0" smtClean="0">
                <a:latin typeface="+mj-lt"/>
                <a:cs typeface="Arial" panose="020B0604020202020204" pitchFamily="34" charset="0"/>
              </a:rPr>
              <a:t>Технические требования </a:t>
            </a:r>
            <a:r>
              <a:rPr lang="en-US" altLang="ru-RU" sz="1600" b="1" dirty="0" smtClean="0">
                <a:latin typeface="+mj-lt"/>
                <a:cs typeface="Arial" panose="020B0604020202020204" pitchFamily="34" charset="0"/>
              </a:rPr>
              <a:t>(</a:t>
            </a:r>
            <a:r>
              <a:rPr lang="ru-RU" altLang="ru-RU" sz="1600" b="1" dirty="0" smtClean="0">
                <a:latin typeface="+mj-lt"/>
                <a:cs typeface="Arial" panose="020B0604020202020204" pitchFamily="34" charset="0"/>
              </a:rPr>
              <a:t>Приложение Д)</a:t>
            </a:r>
            <a:endParaRPr lang="ru-RU" altLang="ru-RU" sz="1600" b="1" dirty="0">
              <a:latin typeface="+mj-lt"/>
              <a:cs typeface="Arial" panose="020B0604020202020204" pitchFamily="34" charset="0"/>
            </a:endParaRPr>
          </a:p>
        </p:txBody>
      </p:sp>
      <p:grpSp>
        <p:nvGrpSpPr>
          <p:cNvPr id="4"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5"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6"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0" name="Рисунок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
        <p:nvSpPr>
          <p:cNvPr id="91" name="Номер слайда 4"/>
          <p:cNvSpPr>
            <a:spLocks noGrp="1"/>
          </p:cNvSpPr>
          <p:nvPr>
            <p:ph type="sldNum" sz="quarter" idx="12"/>
          </p:nvPr>
        </p:nvSpPr>
        <p:spPr>
          <a:xfrm>
            <a:off x="107504" y="6237312"/>
            <a:ext cx="571367" cy="365125"/>
          </a:xfrm>
        </p:spPr>
        <p:txBody>
          <a:bodyPr/>
          <a:lstStyle/>
          <a:p>
            <a:pPr algn="l"/>
            <a:r>
              <a:rPr lang="ru-RU" sz="1800" b="1" dirty="0" smtClean="0">
                <a:solidFill>
                  <a:srgbClr val="721A1D"/>
                </a:solidFill>
              </a:rPr>
              <a:t>19</a:t>
            </a:r>
            <a:endParaRPr lang="ru-RU" sz="1800" b="1" dirty="0">
              <a:solidFill>
                <a:srgbClr val="721A1D"/>
              </a:solidFill>
            </a:endParaRPr>
          </a:p>
        </p:txBody>
      </p:sp>
    </p:spTree>
    <p:extLst>
      <p:ext uri="{BB962C8B-B14F-4D97-AF65-F5344CB8AC3E}">
        <p14:creationId xmlns:p14="http://schemas.microsoft.com/office/powerpoint/2010/main" val="393387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611262" y="2132856"/>
            <a:ext cx="7777162" cy="1938992"/>
          </a:xfrm>
          <a:prstGeom prst="rect">
            <a:avLst/>
          </a:prstGeom>
          <a:noFill/>
          <a:extLst/>
        </p:spPr>
        <p:txBody>
          <a:bodyPr wrap="square" rtlCol="0">
            <a:spAutoFit/>
          </a:bodyPr>
          <a:lstStyle>
            <a:defPPr>
              <a:defRPr lang="ru-RU"/>
            </a:defPPr>
            <a:lvl1pPr algn="ctr">
              <a:defRPr sz="6600" b="1">
                <a:solidFill>
                  <a:srgbClr val="C82031"/>
                </a:solidFill>
              </a:defRPr>
            </a:lvl1pPr>
          </a:lstStyle>
          <a:p>
            <a:r>
              <a:rPr lang="ru-RU" altLang="ru-RU" sz="4000" dirty="0" smtClean="0">
                <a:latin typeface="+mj-lt"/>
                <a:cs typeface="Arial" panose="020B0604020202020204" pitchFamily="34" charset="0"/>
              </a:rPr>
              <a:t>1. Законодательство </a:t>
            </a:r>
            <a:r>
              <a:rPr lang="ru-RU" sz="4000" dirty="0">
                <a:latin typeface="+mj-lt"/>
                <a:cs typeface="Arial" panose="020B0604020202020204" pitchFamily="34" charset="0"/>
              </a:rPr>
              <a:t>в области производства и оборота алкогольной продукции</a:t>
            </a:r>
            <a:endParaRPr lang="ru-RU" altLang="ru-RU" sz="4000" dirty="0">
              <a:latin typeface="+mj-lt"/>
              <a:cs typeface="Arial" panose="020B0604020202020204" pitchFamily="34" charset="0"/>
            </a:endParaRPr>
          </a:p>
        </p:txBody>
      </p:sp>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a:t>
            </a:fld>
            <a:endParaRPr lang="ru-RU" sz="1800" b="1" dirty="0">
              <a:solidFill>
                <a:srgbClr val="721A1D"/>
              </a:solidFill>
            </a:endParaRPr>
          </a:p>
        </p:txBody>
      </p:sp>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62938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1824" y="1395319"/>
            <a:ext cx="7886700" cy="4351338"/>
          </a:xfrm>
        </p:spPr>
        <p:txBody>
          <a:bodyPr/>
          <a:lstStyle/>
          <a:p>
            <a:r>
              <a:rPr lang="ru-RU" dirty="0" smtClean="0"/>
              <a:t>На текущий момент к ЕГАИС подключено более 300 000 касс</a:t>
            </a:r>
          </a:p>
          <a:p>
            <a:endParaRPr lang="ru-RU" dirty="0"/>
          </a:p>
          <a:p>
            <a:r>
              <a:rPr lang="ru-RU" dirty="0" smtClean="0"/>
              <a:t>В системе зарегистрировано более 1 </a:t>
            </a:r>
            <a:r>
              <a:rPr lang="en-US" dirty="0" smtClean="0"/>
              <a:t>080</a:t>
            </a:r>
            <a:r>
              <a:rPr lang="ru-RU" dirty="0" smtClean="0"/>
              <a:t> 000 000 чеков</a:t>
            </a:r>
          </a:p>
          <a:p>
            <a:endParaRPr lang="en-US" dirty="0" smtClean="0"/>
          </a:p>
          <a:p>
            <a:r>
              <a:rPr lang="ru-RU" dirty="0" smtClean="0"/>
              <a:t>Общее количество поступивших в систему документов более 1 675 000 000</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89" name="Номер слайда 4"/>
          <p:cNvSpPr>
            <a:spLocks noGrp="1"/>
          </p:cNvSpPr>
          <p:nvPr>
            <p:ph type="sldNum" sz="quarter" idx="12"/>
          </p:nvPr>
        </p:nvSpPr>
        <p:spPr>
          <a:xfrm>
            <a:off x="107504" y="6237312"/>
            <a:ext cx="571367" cy="365125"/>
          </a:xfrm>
        </p:spPr>
        <p:txBody>
          <a:bodyPr/>
          <a:lstStyle/>
          <a:p>
            <a:pPr algn="l"/>
            <a:r>
              <a:rPr lang="ru-RU" sz="1800" b="1" dirty="0" smtClean="0">
                <a:solidFill>
                  <a:srgbClr val="721A1D"/>
                </a:solidFill>
              </a:rPr>
              <a:t>20</a:t>
            </a:r>
            <a:endParaRPr lang="ru-RU" sz="1800" b="1" dirty="0">
              <a:solidFill>
                <a:srgbClr val="721A1D"/>
              </a:solidFill>
            </a:endParaRPr>
          </a:p>
        </p:txBody>
      </p:sp>
    </p:spTree>
    <p:extLst>
      <p:ext uri="{BB962C8B-B14F-4D97-AF65-F5344CB8AC3E}">
        <p14:creationId xmlns:p14="http://schemas.microsoft.com/office/powerpoint/2010/main" val="213989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6"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506" y="5171226"/>
            <a:ext cx="414596" cy="79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63688" y="260648"/>
            <a:ext cx="5976664" cy="461665"/>
          </a:xfrm>
          <a:prstGeom prst="rect">
            <a:avLst/>
          </a:prstGeom>
        </p:spPr>
        <p:txBody>
          <a:bodyPr wrap="square">
            <a:spAutoFit/>
          </a:bodyPr>
          <a:lstStyle/>
          <a:p>
            <a:pPr algn="ctr"/>
            <a:r>
              <a:rPr lang="ru-RU" sz="2400" b="1" dirty="0">
                <a:solidFill>
                  <a:srgbClr val="C82031"/>
                </a:solidFill>
                <a:latin typeface="+mj-lt"/>
                <a:cs typeface="Arial" panose="020B0604020202020204" pitchFamily="34" charset="0"/>
              </a:rPr>
              <a:t>Функциональная схема </a:t>
            </a:r>
            <a:r>
              <a:rPr lang="ru-RU" sz="2400" b="1" dirty="0" smtClean="0">
                <a:solidFill>
                  <a:srgbClr val="C82031"/>
                </a:solidFill>
                <a:latin typeface="+mj-lt"/>
                <a:cs typeface="Arial" panose="020B0604020202020204" pitchFamily="34" charset="0"/>
              </a:rPr>
              <a:t>ЕГАИС-ОР с 01.01.17</a:t>
            </a:r>
            <a:endParaRPr lang="ru-RU" sz="2400" b="1" dirty="0">
              <a:solidFill>
                <a:srgbClr val="C82031"/>
              </a:solidFill>
              <a:latin typeface="+mj-lt"/>
              <a:cs typeface="Arial"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692" y="1124744"/>
            <a:ext cx="1322152" cy="79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038" y="1008416"/>
            <a:ext cx="667947" cy="82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905" y="1245693"/>
            <a:ext cx="1936543" cy="52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762" y="2368198"/>
            <a:ext cx="864096" cy="5746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5254" y="3748261"/>
            <a:ext cx="7239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32000" contrast="-6000"/>
                    </a14:imgEffect>
                  </a14:imgLayer>
                </a14:imgProps>
              </a:ext>
              <a:ext uri="{28A0092B-C50C-407E-A947-70E740481C1C}">
                <a14:useLocalDpi xmlns:a14="http://schemas.microsoft.com/office/drawing/2010/main" val="0"/>
              </a:ext>
            </a:extLst>
          </a:blip>
          <a:srcRect/>
          <a:stretch>
            <a:fillRect/>
          </a:stretch>
        </p:blipFill>
        <p:spPr bwMode="auto">
          <a:xfrm>
            <a:off x="4015982" y="3663636"/>
            <a:ext cx="455032" cy="90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0018" y="2348880"/>
            <a:ext cx="775617" cy="8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0255" y="2420888"/>
            <a:ext cx="652636" cy="65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3861048"/>
            <a:ext cx="1108111" cy="69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0759" y="3789040"/>
            <a:ext cx="867158" cy="60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80075" y="5041992"/>
            <a:ext cx="868498" cy="87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1167" y="5013176"/>
            <a:ext cx="301426" cy="62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6"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4401" y="5049761"/>
            <a:ext cx="604838"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06354" y="3602661"/>
            <a:ext cx="1178271" cy="276999"/>
          </a:xfrm>
          <a:prstGeom prst="rect">
            <a:avLst/>
          </a:prstGeom>
        </p:spPr>
        <p:txBody>
          <a:bodyPr wrap="none">
            <a:spAutoFit/>
          </a:bodyPr>
          <a:lstStyle/>
          <a:p>
            <a:r>
              <a:rPr lang="ru-RU" sz="1200" dirty="0" smtClean="0">
                <a:solidFill>
                  <a:schemeClr val="tx1">
                    <a:lumMod val="85000"/>
                    <a:lumOff val="15000"/>
                  </a:schemeClr>
                </a:solidFill>
              </a:rPr>
              <a:t>1. Потребитель</a:t>
            </a:r>
            <a:endParaRPr lang="ru-RU" sz="1200" dirty="0">
              <a:solidFill>
                <a:schemeClr val="tx1">
                  <a:lumMod val="85000"/>
                  <a:lumOff val="15000"/>
                </a:schemeClr>
              </a:solidFill>
            </a:endParaRPr>
          </a:p>
        </p:txBody>
      </p:sp>
      <p:sp>
        <p:nvSpPr>
          <p:cNvPr id="20" name="Прямоугольник 19"/>
          <p:cNvSpPr/>
          <p:nvPr/>
        </p:nvSpPr>
        <p:spPr>
          <a:xfrm>
            <a:off x="1752354" y="5345928"/>
            <a:ext cx="522900" cy="276999"/>
          </a:xfrm>
          <a:prstGeom prst="rect">
            <a:avLst/>
          </a:prstGeom>
        </p:spPr>
        <p:txBody>
          <a:bodyPr wrap="none">
            <a:spAutoFit/>
          </a:bodyPr>
          <a:lstStyle/>
          <a:p>
            <a:r>
              <a:rPr lang="ru-RU" sz="1200" dirty="0" smtClean="0">
                <a:solidFill>
                  <a:schemeClr val="tx1">
                    <a:lumMod val="85000"/>
                    <a:lumOff val="15000"/>
                  </a:schemeClr>
                </a:solidFill>
              </a:rPr>
              <a:t>2. АП</a:t>
            </a:r>
            <a:endParaRPr lang="ru-RU" sz="1200" dirty="0">
              <a:solidFill>
                <a:schemeClr val="tx1">
                  <a:lumMod val="85000"/>
                  <a:lumOff val="15000"/>
                </a:schemeClr>
              </a:solidFill>
            </a:endParaRPr>
          </a:p>
        </p:txBody>
      </p:sp>
      <p:sp>
        <p:nvSpPr>
          <p:cNvPr id="21" name="Прямоугольник 20"/>
          <p:cNvSpPr/>
          <p:nvPr/>
        </p:nvSpPr>
        <p:spPr>
          <a:xfrm>
            <a:off x="3245412" y="5724543"/>
            <a:ext cx="932756" cy="276999"/>
          </a:xfrm>
          <a:prstGeom prst="rect">
            <a:avLst/>
          </a:prstGeom>
        </p:spPr>
        <p:txBody>
          <a:bodyPr wrap="none">
            <a:spAutoFit/>
          </a:bodyPr>
          <a:lstStyle/>
          <a:p>
            <a:r>
              <a:rPr lang="ru-RU" sz="1200" dirty="0" smtClean="0">
                <a:solidFill>
                  <a:schemeClr val="tx1">
                    <a:lumMod val="85000"/>
                    <a:lumOff val="15000"/>
                  </a:schemeClr>
                </a:solidFill>
              </a:rPr>
              <a:t>3. </a:t>
            </a:r>
            <a:r>
              <a:rPr lang="ru-RU" sz="1200" dirty="0">
                <a:solidFill>
                  <a:schemeClr val="tx1">
                    <a:lumMod val="85000"/>
                    <a:lumOff val="15000"/>
                  </a:schemeClr>
                </a:solidFill>
              </a:rPr>
              <a:t>Ф</a:t>
            </a:r>
            <a:r>
              <a:rPr lang="en-US" sz="1200" dirty="0" smtClean="0">
                <a:solidFill>
                  <a:schemeClr val="tx1">
                    <a:lumMod val="85000"/>
                    <a:lumOff val="15000"/>
                  </a:schemeClr>
                </a:solidFill>
              </a:rPr>
              <a:t>CM/AM</a:t>
            </a:r>
            <a:endParaRPr lang="ru-RU" sz="1200" dirty="0">
              <a:solidFill>
                <a:schemeClr val="tx1">
                  <a:lumMod val="85000"/>
                  <a:lumOff val="15000"/>
                </a:schemeClr>
              </a:solidFill>
            </a:endParaRPr>
          </a:p>
        </p:txBody>
      </p:sp>
      <p:sp>
        <p:nvSpPr>
          <p:cNvPr id="5" name="Прямоугольник 4"/>
          <p:cNvSpPr/>
          <p:nvPr/>
        </p:nvSpPr>
        <p:spPr>
          <a:xfrm>
            <a:off x="4377870" y="4894740"/>
            <a:ext cx="1363835" cy="276999"/>
          </a:xfrm>
          <a:prstGeom prst="rect">
            <a:avLst/>
          </a:prstGeom>
        </p:spPr>
        <p:txBody>
          <a:bodyPr wrap="none">
            <a:spAutoFit/>
          </a:bodyPr>
          <a:lstStyle/>
          <a:p>
            <a:r>
              <a:rPr lang="ru-RU" sz="1200" dirty="0">
                <a:solidFill>
                  <a:schemeClr val="tx1">
                    <a:lumMod val="85000"/>
                    <a:lumOff val="15000"/>
                  </a:schemeClr>
                </a:solidFill>
              </a:rPr>
              <a:t>4. Сканер </a:t>
            </a:r>
            <a:r>
              <a:rPr lang="en-US" sz="1200" dirty="0">
                <a:solidFill>
                  <a:schemeClr val="tx1">
                    <a:lumMod val="85000"/>
                    <a:lumOff val="15000"/>
                  </a:schemeClr>
                </a:solidFill>
              </a:rPr>
              <a:t>PDF-417</a:t>
            </a:r>
            <a:endParaRPr lang="ru-RU" sz="1200" dirty="0">
              <a:solidFill>
                <a:schemeClr val="tx1">
                  <a:lumMod val="85000"/>
                  <a:lumOff val="15000"/>
                </a:schemeClr>
              </a:solidFill>
            </a:endParaRPr>
          </a:p>
        </p:txBody>
      </p:sp>
      <p:sp>
        <p:nvSpPr>
          <p:cNvPr id="23" name="Прямоугольник 22"/>
          <p:cNvSpPr/>
          <p:nvPr/>
        </p:nvSpPr>
        <p:spPr>
          <a:xfrm>
            <a:off x="7244172" y="5301208"/>
            <a:ext cx="697820" cy="276999"/>
          </a:xfrm>
          <a:prstGeom prst="rect">
            <a:avLst/>
          </a:prstGeom>
        </p:spPr>
        <p:txBody>
          <a:bodyPr wrap="none">
            <a:spAutoFit/>
          </a:bodyPr>
          <a:lstStyle/>
          <a:p>
            <a:r>
              <a:rPr lang="en-US" sz="1200" dirty="0" smtClean="0">
                <a:solidFill>
                  <a:schemeClr val="tx1">
                    <a:lumMod val="85000"/>
                    <a:lumOff val="15000"/>
                  </a:schemeClr>
                </a:solidFill>
              </a:rPr>
              <a:t>5</a:t>
            </a:r>
            <a:r>
              <a:rPr lang="ru-RU" sz="1200" dirty="0" smtClean="0">
                <a:solidFill>
                  <a:schemeClr val="tx1">
                    <a:lumMod val="85000"/>
                    <a:lumOff val="15000"/>
                  </a:schemeClr>
                </a:solidFill>
              </a:rPr>
              <a:t>. Касса</a:t>
            </a:r>
            <a:endParaRPr lang="ru-RU" sz="1200" dirty="0">
              <a:solidFill>
                <a:schemeClr val="tx1">
                  <a:lumMod val="85000"/>
                  <a:lumOff val="15000"/>
                </a:schemeClr>
              </a:solidFill>
            </a:endParaRPr>
          </a:p>
        </p:txBody>
      </p:sp>
      <p:sp>
        <p:nvSpPr>
          <p:cNvPr id="24" name="Прямоугольник 23"/>
          <p:cNvSpPr/>
          <p:nvPr/>
        </p:nvSpPr>
        <p:spPr>
          <a:xfrm>
            <a:off x="5940152" y="3471391"/>
            <a:ext cx="2397772" cy="461665"/>
          </a:xfrm>
          <a:prstGeom prst="rect">
            <a:avLst/>
          </a:prstGeom>
        </p:spPr>
        <p:txBody>
          <a:bodyPr wrap="none">
            <a:spAutoFit/>
          </a:bodyPr>
          <a:lstStyle/>
          <a:p>
            <a:r>
              <a:rPr lang="ru-RU" sz="1200" dirty="0" smtClean="0">
                <a:solidFill>
                  <a:schemeClr val="tx1">
                    <a:lumMod val="85000"/>
                    <a:lumOff val="15000"/>
                  </a:schemeClr>
                </a:solidFill>
              </a:rPr>
              <a:t>6. ПК с установленным ПО ЕГАИС-</a:t>
            </a:r>
          </a:p>
          <a:p>
            <a:r>
              <a:rPr lang="ru-RU" sz="1200" dirty="0" smtClean="0">
                <a:solidFill>
                  <a:schemeClr val="tx1">
                    <a:lumMod val="85000"/>
                    <a:lumOff val="15000"/>
                  </a:schemeClr>
                </a:solidFill>
              </a:rPr>
              <a:t>УТМ (Транспортный модуль)</a:t>
            </a:r>
            <a:endParaRPr lang="ru-RU" sz="1200" dirty="0">
              <a:solidFill>
                <a:schemeClr val="tx1">
                  <a:lumMod val="85000"/>
                  <a:lumOff val="15000"/>
                </a:schemeClr>
              </a:solidFill>
            </a:endParaRPr>
          </a:p>
        </p:txBody>
      </p:sp>
      <p:sp>
        <p:nvSpPr>
          <p:cNvPr id="25" name="Прямоугольник 24"/>
          <p:cNvSpPr/>
          <p:nvPr/>
        </p:nvSpPr>
        <p:spPr>
          <a:xfrm>
            <a:off x="4514842" y="3665377"/>
            <a:ext cx="1202169" cy="461665"/>
          </a:xfrm>
          <a:prstGeom prst="rect">
            <a:avLst/>
          </a:prstGeom>
        </p:spPr>
        <p:txBody>
          <a:bodyPr wrap="square">
            <a:spAutoFit/>
          </a:bodyPr>
          <a:lstStyle/>
          <a:p>
            <a:r>
              <a:rPr lang="ru-RU" sz="1200" dirty="0" smtClean="0">
                <a:solidFill>
                  <a:schemeClr val="tx1">
                    <a:lumMod val="85000"/>
                    <a:lumOff val="15000"/>
                  </a:schemeClr>
                </a:solidFill>
              </a:rPr>
              <a:t>7. Чек с </a:t>
            </a:r>
            <a:r>
              <a:rPr lang="en-US" sz="1200" dirty="0" smtClean="0">
                <a:solidFill>
                  <a:schemeClr val="tx1">
                    <a:lumMod val="85000"/>
                    <a:lumOff val="15000"/>
                  </a:schemeClr>
                </a:solidFill>
              </a:rPr>
              <a:t>QR-</a:t>
            </a:r>
            <a:r>
              <a:rPr lang="ru-RU" sz="1200" dirty="0" smtClean="0">
                <a:solidFill>
                  <a:schemeClr val="tx1">
                    <a:lumMod val="85000"/>
                    <a:lumOff val="15000"/>
                  </a:schemeClr>
                </a:solidFill>
              </a:rPr>
              <a:t>кодом</a:t>
            </a:r>
            <a:endParaRPr lang="ru-RU" sz="1200" dirty="0">
              <a:solidFill>
                <a:schemeClr val="tx1">
                  <a:lumMod val="85000"/>
                  <a:lumOff val="15000"/>
                </a:schemeClr>
              </a:solidFill>
            </a:endParaRPr>
          </a:p>
        </p:txBody>
      </p:sp>
      <p:sp>
        <p:nvSpPr>
          <p:cNvPr id="26" name="Прямоугольник 25"/>
          <p:cNvSpPr/>
          <p:nvPr/>
        </p:nvSpPr>
        <p:spPr>
          <a:xfrm>
            <a:off x="7365835" y="2567592"/>
            <a:ext cx="950581" cy="276999"/>
          </a:xfrm>
          <a:prstGeom prst="rect">
            <a:avLst/>
          </a:prstGeom>
        </p:spPr>
        <p:txBody>
          <a:bodyPr wrap="none">
            <a:spAutoFit/>
          </a:bodyPr>
          <a:lstStyle/>
          <a:p>
            <a:r>
              <a:rPr lang="ru-RU" sz="1200" dirty="0" smtClean="0">
                <a:solidFill>
                  <a:schemeClr val="tx1">
                    <a:lumMod val="85000"/>
                    <a:lumOff val="15000"/>
                  </a:schemeClr>
                </a:solidFill>
              </a:rPr>
              <a:t>8. Интернет</a:t>
            </a:r>
            <a:endParaRPr lang="ru-RU" sz="1200" dirty="0">
              <a:solidFill>
                <a:schemeClr val="tx1">
                  <a:lumMod val="85000"/>
                  <a:lumOff val="15000"/>
                </a:schemeClr>
              </a:solidFill>
            </a:endParaRPr>
          </a:p>
        </p:txBody>
      </p:sp>
      <p:sp>
        <p:nvSpPr>
          <p:cNvPr id="27" name="Прямоугольник 26"/>
          <p:cNvSpPr/>
          <p:nvPr/>
        </p:nvSpPr>
        <p:spPr>
          <a:xfrm>
            <a:off x="3920078" y="2369610"/>
            <a:ext cx="1259939" cy="646331"/>
          </a:xfrm>
          <a:prstGeom prst="rect">
            <a:avLst/>
          </a:prstGeom>
        </p:spPr>
        <p:txBody>
          <a:bodyPr wrap="square">
            <a:spAutoFit/>
          </a:bodyPr>
          <a:lstStyle/>
          <a:p>
            <a:r>
              <a:rPr lang="ru-RU" sz="1200" dirty="0" smtClean="0">
                <a:solidFill>
                  <a:schemeClr val="tx1">
                    <a:lumMod val="85000"/>
                    <a:lumOff val="15000"/>
                  </a:schemeClr>
                </a:solidFill>
              </a:rPr>
              <a:t>9. ЕГАИС. Проверка на повтор продажи</a:t>
            </a:r>
            <a:endParaRPr lang="ru-RU" sz="1200" dirty="0">
              <a:solidFill>
                <a:schemeClr val="tx1">
                  <a:lumMod val="85000"/>
                  <a:lumOff val="15000"/>
                </a:schemeClr>
              </a:solidFill>
            </a:endParaRPr>
          </a:p>
        </p:txBody>
      </p:sp>
      <p:sp>
        <p:nvSpPr>
          <p:cNvPr id="28" name="Прямоугольник 27"/>
          <p:cNvSpPr/>
          <p:nvPr/>
        </p:nvSpPr>
        <p:spPr>
          <a:xfrm>
            <a:off x="4433173" y="847745"/>
            <a:ext cx="936667" cy="461665"/>
          </a:xfrm>
          <a:prstGeom prst="rect">
            <a:avLst/>
          </a:prstGeom>
        </p:spPr>
        <p:txBody>
          <a:bodyPr wrap="none">
            <a:spAutoFit/>
          </a:bodyPr>
          <a:lstStyle/>
          <a:p>
            <a:r>
              <a:rPr lang="ru-RU" sz="1200" dirty="0" smtClean="0">
                <a:solidFill>
                  <a:schemeClr val="tx1">
                    <a:lumMod val="85000"/>
                    <a:lumOff val="15000"/>
                  </a:schemeClr>
                </a:solidFill>
              </a:rPr>
              <a:t>10. ЕГАИС. </a:t>
            </a:r>
          </a:p>
          <a:p>
            <a:r>
              <a:rPr lang="ru-RU" sz="1200" dirty="0" smtClean="0">
                <a:solidFill>
                  <a:schemeClr val="tx1">
                    <a:lumMod val="85000"/>
                    <a:lumOff val="15000"/>
                  </a:schemeClr>
                </a:solidFill>
              </a:rPr>
              <a:t>Хранилище</a:t>
            </a:r>
            <a:endParaRPr lang="ru-RU" sz="1200" dirty="0">
              <a:solidFill>
                <a:schemeClr val="tx1">
                  <a:lumMod val="85000"/>
                  <a:lumOff val="15000"/>
                </a:schemeClr>
              </a:solidFill>
            </a:endParaRPr>
          </a:p>
        </p:txBody>
      </p:sp>
      <p:sp>
        <p:nvSpPr>
          <p:cNvPr id="29" name="Прямоугольник 28"/>
          <p:cNvSpPr/>
          <p:nvPr/>
        </p:nvSpPr>
        <p:spPr>
          <a:xfrm>
            <a:off x="6622159" y="885653"/>
            <a:ext cx="2067104" cy="276999"/>
          </a:xfrm>
          <a:prstGeom prst="rect">
            <a:avLst/>
          </a:prstGeom>
        </p:spPr>
        <p:txBody>
          <a:bodyPr wrap="none">
            <a:spAutoFit/>
          </a:bodyPr>
          <a:lstStyle/>
          <a:p>
            <a:r>
              <a:rPr lang="ru-RU" sz="1200" dirty="0" smtClean="0">
                <a:solidFill>
                  <a:schemeClr val="tx1">
                    <a:lumMod val="85000"/>
                    <a:lumOff val="15000"/>
                  </a:schemeClr>
                </a:solidFill>
              </a:rPr>
              <a:t>11. Информация о продажах</a:t>
            </a:r>
            <a:endParaRPr lang="ru-RU" sz="1200" dirty="0">
              <a:solidFill>
                <a:schemeClr val="tx1">
                  <a:lumMod val="85000"/>
                  <a:lumOff val="15000"/>
                </a:schemeClr>
              </a:solidFill>
            </a:endParaRPr>
          </a:p>
        </p:txBody>
      </p:sp>
      <p:sp>
        <p:nvSpPr>
          <p:cNvPr id="30" name="Прямоугольник 29"/>
          <p:cNvSpPr/>
          <p:nvPr/>
        </p:nvSpPr>
        <p:spPr>
          <a:xfrm>
            <a:off x="1763688" y="836712"/>
            <a:ext cx="1721753" cy="276999"/>
          </a:xfrm>
          <a:prstGeom prst="rect">
            <a:avLst/>
          </a:prstGeom>
        </p:spPr>
        <p:txBody>
          <a:bodyPr wrap="none">
            <a:spAutoFit/>
          </a:bodyPr>
          <a:lstStyle/>
          <a:p>
            <a:r>
              <a:rPr lang="ru-RU" sz="1200" dirty="0" smtClean="0">
                <a:solidFill>
                  <a:schemeClr val="tx1">
                    <a:lumMod val="85000"/>
                    <a:lumOff val="15000"/>
                  </a:schemeClr>
                </a:solidFill>
              </a:rPr>
              <a:t>12. Информация о чеке</a:t>
            </a:r>
            <a:endParaRPr lang="ru-RU" sz="1200" dirty="0">
              <a:solidFill>
                <a:schemeClr val="tx1">
                  <a:lumMod val="85000"/>
                  <a:lumOff val="15000"/>
                </a:schemeClr>
              </a:solidFill>
            </a:endParaRPr>
          </a:p>
        </p:txBody>
      </p:sp>
      <p:sp>
        <p:nvSpPr>
          <p:cNvPr id="31" name="Прямоугольник 30"/>
          <p:cNvSpPr/>
          <p:nvPr/>
        </p:nvSpPr>
        <p:spPr>
          <a:xfrm>
            <a:off x="1701007" y="2901597"/>
            <a:ext cx="1934889" cy="276999"/>
          </a:xfrm>
          <a:prstGeom prst="rect">
            <a:avLst/>
          </a:prstGeom>
        </p:spPr>
        <p:txBody>
          <a:bodyPr wrap="none">
            <a:spAutoFit/>
          </a:bodyPr>
          <a:lstStyle/>
          <a:p>
            <a:r>
              <a:rPr lang="ru-RU" sz="1200" dirty="0" smtClean="0">
                <a:solidFill>
                  <a:schemeClr val="tx1">
                    <a:lumMod val="85000"/>
                    <a:lumOff val="15000"/>
                  </a:schemeClr>
                </a:solidFill>
              </a:rPr>
              <a:t>13. Смартфон потребителя</a:t>
            </a:r>
            <a:endParaRPr lang="ru-RU" sz="1200" dirty="0">
              <a:solidFill>
                <a:schemeClr val="tx1">
                  <a:lumMod val="85000"/>
                  <a:lumOff val="15000"/>
                </a:schemeClr>
              </a:solidFill>
            </a:endParaRPr>
          </a:p>
        </p:txBody>
      </p:sp>
      <p:sp>
        <p:nvSpPr>
          <p:cNvPr id="6" name="Прямоугольник 5"/>
          <p:cNvSpPr/>
          <p:nvPr/>
        </p:nvSpPr>
        <p:spPr>
          <a:xfrm>
            <a:off x="1752352" y="847745"/>
            <a:ext cx="1788815" cy="111318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Прямоугольник 32"/>
          <p:cNvSpPr/>
          <p:nvPr/>
        </p:nvSpPr>
        <p:spPr>
          <a:xfrm>
            <a:off x="4433173" y="847745"/>
            <a:ext cx="1727626" cy="111318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рямоугольник 33"/>
          <p:cNvSpPr/>
          <p:nvPr/>
        </p:nvSpPr>
        <p:spPr>
          <a:xfrm>
            <a:off x="6567547" y="847745"/>
            <a:ext cx="2121716" cy="111318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1752353" y="2305779"/>
            <a:ext cx="1788814" cy="8728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3860872" y="2321815"/>
            <a:ext cx="2213969" cy="8728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36"/>
          <p:cNvSpPr/>
          <p:nvPr/>
        </p:nvSpPr>
        <p:spPr>
          <a:xfrm>
            <a:off x="6567547" y="2318874"/>
            <a:ext cx="2108909" cy="8728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37"/>
          <p:cNvSpPr/>
          <p:nvPr/>
        </p:nvSpPr>
        <p:spPr>
          <a:xfrm>
            <a:off x="1752352" y="3573018"/>
            <a:ext cx="1745421" cy="1078985"/>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Прямоугольник 38"/>
          <p:cNvSpPr/>
          <p:nvPr/>
        </p:nvSpPr>
        <p:spPr>
          <a:xfrm>
            <a:off x="3860872" y="3573017"/>
            <a:ext cx="1745421" cy="1078985"/>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Прямоугольник 39"/>
          <p:cNvSpPr/>
          <p:nvPr/>
        </p:nvSpPr>
        <p:spPr>
          <a:xfrm>
            <a:off x="5928534" y="3429000"/>
            <a:ext cx="3107962" cy="134289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Прямоугольник 40"/>
          <p:cNvSpPr/>
          <p:nvPr/>
        </p:nvSpPr>
        <p:spPr>
          <a:xfrm>
            <a:off x="1781144" y="4915905"/>
            <a:ext cx="1269361" cy="1030817"/>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p:cNvSpPr/>
          <p:nvPr/>
        </p:nvSpPr>
        <p:spPr>
          <a:xfrm>
            <a:off x="3245413" y="4915905"/>
            <a:ext cx="894540" cy="1033969"/>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Прямоугольник 42"/>
          <p:cNvSpPr/>
          <p:nvPr/>
        </p:nvSpPr>
        <p:spPr>
          <a:xfrm>
            <a:off x="4392877" y="4915904"/>
            <a:ext cx="1348828" cy="1033969"/>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Прямоугольник 43"/>
          <p:cNvSpPr/>
          <p:nvPr/>
        </p:nvSpPr>
        <p:spPr>
          <a:xfrm>
            <a:off x="6360268" y="4915905"/>
            <a:ext cx="1596108" cy="1033969"/>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 name="Прямая со стрелкой 7"/>
          <p:cNvCxnSpPr>
            <a:stCxn id="33" idx="1"/>
            <a:endCxn id="6" idx="3"/>
          </p:cNvCxnSpPr>
          <p:nvPr/>
        </p:nvCxnSpPr>
        <p:spPr>
          <a:xfrm flipH="1">
            <a:off x="3541167" y="1404339"/>
            <a:ext cx="892006" cy="0"/>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stCxn id="33" idx="3"/>
            <a:endCxn id="34" idx="1"/>
          </p:cNvCxnSpPr>
          <p:nvPr/>
        </p:nvCxnSpPr>
        <p:spPr>
          <a:xfrm>
            <a:off x="6160799" y="1404339"/>
            <a:ext cx="406748" cy="0"/>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25062" y="3194632"/>
            <a:ext cx="0" cy="378384"/>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562768" y="4652003"/>
            <a:ext cx="0" cy="249778"/>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39" idx="1"/>
            <a:endCxn id="38" idx="3"/>
          </p:cNvCxnSpPr>
          <p:nvPr/>
        </p:nvCxnSpPr>
        <p:spPr>
          <a:xfrm flipH="1">
            <a:off x="3497773" y="4112510"/>
            <a:ext cx="363099" cy="1"/>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41" idx="3"/>
            <a:endCxn id="42" idx="1"/>
          </p:cNvCxnSpPr>
          <p:nvPr/>
        </p:nvCxnSpPr>
        <p:spPr>
          <a:xfrm>
            <a:off x="3050505" y="5431314"/>
            <a:ext cx="194908" cy="1576"/>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43" idx="1"/>
            <a:endCxn id="42" idx="3"/>
          </p:cNvCxnSpPr>
          <p:nvPr/>
        </p:nvCxnSpPr>
        <p:spPr>
          <a:xfrm flipH="1">
            <a:off x="4139953" y="5432889"/>
            <a:ext cx="252924" cy="1"/>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44" idx="1"/>
            <a:endCxn id="43" idx="3"/>
          </p:cNvCxnSpPr>
          <p:nvPr/>
        </p:nvCxnSpPr>
        <p:spPr>
          <a:xfrm flipH="1" flipV="1">
            <a:off x="5741705" y="5432889"/>
            <a:ext cx="618563" cy="1"/>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flipH="1" flipV="1">
            <a:off x="5369840" y="4652003"/>
            <a:ext cx="990428" cy="361173"/>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a:stCxn id="44" idx="0"/>
          </p:cNvCxnSpPr>
          <p:nvPr/>
        </p:nvCxnSpPr>
        <p:spPr>
          <a:xfrm flipV="1">
            <a:off x="7158322" y="4776892"/>
            <a:ext cx="0" cy="139013"/>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20" name="Прямая со стрелкой 5119"/>
          <p:cNvCxnSpPr>
            <a:stCxn id="35" idx="0"/>
            <a:endCxn id="6" idx="2"/>
          </p:cNvCxnSpPr>
          <p:nvPr/>
        </p:nvCxnSpPr>
        <p:spPr>
          <a:xfrm flipV="1">
            <a:off x="2646760" y="1960932"/>
            <a:ext cx="0" cy="344847"/>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43" name="Прямая со стрелкой 5142"/>
          <p:cNvCxnSpPr/>
          <p:nvPr/>
        </p:nvCxnSpPr>
        <p:spPr>
          <a:xfrm>
            <a:off x="7452643" y="4771897"/>
            <a:ext cx="0" cy="144008"/>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45" name="Прямая со стрелкой 5144"/>
          <p:cNvCxnSpPr>
            <a:stCxn id="40" idx="0"/>
          </p:cNvCxnSpPr>
          <p:nvPr/>
        </p:nvCxnSpPr>
        <p:spPr>
          <a:xfrm flipV="1">
            <a:off x="7482515" y="3169741"/>
            <a:ext cx="0" cy="259259"/>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47" name="Прямая со стрелкой 5146"/>
          <p:cNvCxnSpPr>
            <a:stCxn id="37" idx="1"/>
            <a:endCxn id="36" idx="3"/>
          </p:cNvCxnSpPr>
          <p:nvPr/>
        </p:nvCxnSpPr>
        <p:spPr>
          <a:xfrm flipH="1">
            <a:off x="6074841" y="2755283"/>
            <a:ext cx="492706" cy="2941"/>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49" name="Прямая со стрелкой 5148"/>
          <p:cNvCxnSpPr>
            <a:stCxn id="36" idx="0"/>
          </p:cNvCxnSpPr>
          <p:nvPr/>
        </p:nvCxnSpPr>
        <p:spPr>
          <a:xfrm flipH="1" flipV="1">
            <a:off x="4967856" y="1960932"/>
            <a:ext cx="1" cy="360883"/>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cxnSp>
        <p:nvCxnSpPr>
          <p:cNvPr id="5151" name="Прямая со стрелкой 5150"/>
          <p:cNvCxnSpPr/>
          <p:nvPr/>
        </p:nvCxnSpPr>
        <p:spPr>
          <a:xfrm flipH="1">
            <a:off x="7328112" y="4077072"/>
            <a:ext cx="400995" cy="0"/>
          </a:xfrm>
          <a:prstGeom prst="straightConnector1">
            <a:avLst/>
          </a:prstGeom>
          <a:ln w="19050">
            <a:solidFill>
              <a:srgbClr val="D60F00"/>
            </a:solidFill>
            <a:tailEnd type="arrow"/>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7380312" y="4293096"/>
            <a:ext cx="1750223" cy="461665"/>
          </a:xfrm>
          <a:prstGeom prst="rect">
            <a:avLst/>
          </a:prstGeom>
        </p:spPr>
        <p:txBody>
          <a:bodyPr wrap="none">
            <a:spAutoFit/>
          </a:bodyPr>
          <a:lstStyle/>
          <a:p>
            <a:r>
              <a:rPr lang="en-US" sz="1200" dirty="0" smtClean="0">
                <a:solidFill>
                  <a:schemeClr val="tx1">
                    <a:lumMod val="85000"/>
                    <a:lumOff val="15000"/>
                  </a:schemeClr>
                </a:solidFill>
              </a:rPr>
              <a:t>JaCarta c </a:t>
            </a:r>
            <a:r>
              <a:rPr lang="ru-RU" sz="1200" dirty="0" smtClean="0">
                <a:solidFill>
                  <a:schemeClr val="tx1">
                    <a:lumMod val="85000"/>
                    <a:lumOff val="15000"/>
                  </a:schemeClr>
                </a:solidFill>
              </a:rPr>
              <a:t>КЭП для ЕГАИС</a:t>
            </a:r>
          </a:p>
          <a:p>
            <a:r>
              <a:rPr lang="ru-RU" sz="1200" dirty="0" smtClean="0">
                <a:solidFill>
                  <a:schemeClr val="tx1">
                    <a:lumMod val="85000"/>
                    <a:lumOff val="15000"/>
                  </a:schemeClr>
                </a:solidFill>
              </a:rPr>
              <a:t>и </a:t>
            </a:r>
            <a:r>
              <a:rPr lang="en-US" sz="1200" dirty="0" smtClean="0">
                <a:solidFill>
                  <a:schemeClr val="tx1">
                    <a:lumMod val="85000"/>
                    <a:lumOff val="15000"/>
                  </a:schemeClr>
                </a:solidFill>
              </a:rPr>
              <a:t>RSA </a:t>
            </a:r>
            <a:r>
              <a:rPr lang="ru-RU" sz="1200" dirty="0" smtClean="0">
                <a:solidFill>
                  <a:schemeClr val="tx1">
                    <a:lumMod val="85000"/>
                    <a:lumOff val="15000"/>
                  </a:schemeClr>
                </a:solidFill>
              </a:rPr>
              <a:t>ключом</a:t>
            </a:r>
            <a:endParaRPr lang="ru-RU" sz="1200" dirty="0">
              <a:solidFill>
                <a:schemeClr val="tx1">
                  <a:lumMod val="85000"/>
                  <a:lumOff val="15000"/>
                </a:schemeClr>
              </a:solidFill>
            </a:endParaRPr>
          </a:p>
        </p:txBody>
      </p:sp>
      <p:sp>
        <p:nvSpPr>
          <p:cNvPr id="6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21</a:t>
            </a:fld>
            <a:endParaRPr lang="ru-RU" sz="1800" b="1" dirty="0">
              <a:solidFill>
                <a:srgbClr val="721A1D"/>
              </a:solidFill>
            </a:endParaRPr>
          </a:p>
        </p:txBody>
      </p:sp>
      <p:pic>
        <p:nvPicPr>
          <p:cNvPr id="63" name="Рисунок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64" name="Group 4"/>
          <p:cNvGrpSpPr>
            <a:grpSpLocks noChangeAspect="1"/>
          </p:cNvGrpSpPr>
          <p:nvPr/>
        </p:nvGrpSpPr>
        <p:grpSpPr bwMode="auto">
          <a:xfrm>
            <a:off x="36776" y="6116974"/>
            <a:ext cx="9142413" cy="634999"/>
            <a:chOff x="6" y="3920"/>
            <a:chExt cx="5759" cy="400"/>
          </a:xfrm>
        </p:grpSpPr>
        <p:sp>
          <p:nvSpPr>
            <p:cNvPr id="65"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66"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9" name="Picture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3"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4"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5"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6"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7"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8"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9"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0"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1"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5"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6"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7"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8"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143"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44"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45"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46"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47"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6489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82719" y="273731"/>
            <a:ext cx="5976664" cy="461665"/>
          </a:xfrm>
          <a:prstGeom prst="rect">
            <a:avLst/>
          </a:prstGeom>
        </p:spPr>
        <p:txBody>
          <a:bodyPr wrap="square">
            <a:spAutoFit/>
          </a:bodyPr>
          <a:lstStyle/>
          <a:p>
            <a:pPr algn="ctr"/>
            <a:r>
              <a:rPr lang="ru-RU" sz="2400" b="1" dirty="0" smtClean="0">
                <a:solidFill>
                  <a:srgbClr val="C82031"/>
                </a:solidFill>
                <a:cs typeface="Arial" panose="020B0604020202020204" pitchFamily="34" charset="0"/>
              </a:rPr>
              <a:t>Вид и состав чека с </a:t>
            </a:r>
            <a:r>
              <a:rPr lang="en-US" sz="2400" b="1" dirty="0" smtClean="0">
                <a:solidFill>
                  <a:srgbClr val="C82031"/>
                </a:solidFill>
                <a:cs typeface="Arial" panose="020B0604020202020204" pitchFamily="34" charset="0"/>
              </a:rPr>
              <a:t>QR</a:t>
            </a:r>
            <a:r>
              <a:rPr lang="ru-RU" sz="2400" b="1" dirty="0" smtClean="0">
                <a:solidFill>
                  <a:srgbClr val="C82031"/>
                </a:solidFill>
                <a:cs typeface="Arial" panose="020B0604020202020204" pitchFamily="34" charset="0"/>
              </a:rPr>
              <a:t> кодом</a:t>
            </a:r>
            <a:endParaRPr lang="ru-RU" sz="2400" b="1" dirty="0">
              <a:solidFill>
                <a:srgbClr val="C82031"/>
              </a:solidFill>
              <a:cs typeface="Arial" panose="020B0604020202020204" pitchFamily="34"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972" y="729352"/>
            <a:ext cx="2678734" cy="5500812"/>
          </a:xfrm>
          <a:prstGeom prst="rect">
            <a:avLst/>
          </a:prstGeom>
        </p:spPr>
      </p:pic>
      <p:sp>
        <p:nvSpPr>
          <p:cNvPr id="3" name="TextBox 2"/>
          <p:cNvSpPr txBox="1"/>
          <p:nvPr/>
        </p:nvSpPr>
        <p:spPr>
          <a:xfrm>
            <a:off x="541868" y="1500663"/>
            <a:ext cx="4487333" cy="523220"/>
          </a:xfrm>
          <a:prstGeom prst="rect">
            <a:avLst/>
          </a:prstGeom>
          <a:noFill/>
        </p:spPr>
        <p:txBody>
          <a:bodyPr wrap="square" rtlCol="0">
            <a:spAutoFit/>
          </a:bodyPr>
          <a:lstStyle/>
          <a:p>
            <a:r>
              <a:rPr lang="ru-RU" sz="2800" dirty="0" smtClean="0"/>
              <a:t>Чек состоит из двух частей:</a:t>
            </a:r>
          </a:p>
        </p:txBody>
      </p:sp>
      <p:sp>
        <p:nvSpPr>
          <p:cNvPr id="5" name="TextBox 4"/>
          <p:cNvSpPr txBox="1"/>
          <p:nvPr/>
        </p:nvSpPr>
        <p:spPr>
          <a:xfrm>
            <a:off x="541868" y="4813658"/>
            <a:ext cx="4334933"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accent1"/>
            </a:solidFill>
          </a:ln>
        </p:spPr>
        <p:txBody>
          <a:bodyPr wrap="square" rtlCol="0">
            <a:spAutoFit/>
          </a:bodyPr>
          <a:lstStyle/>
          <a:p>
            <a:pPr algn="ctr"/>
            <a:r>
              <a:rPr lang="ru-RU" dirty="0"/>
              <a:t>Информационная часть покупателя, отражающая наименование, стоимость и количество приобретенной </a:t>
            </a:r>
            <a:r>
              <a:rPr lang="ru-RU" dirty="0" smtClean="0"/>
              <a:t>продукции</a:t>
            </a:r>
            <a:endParaRPr lang="ru-RU" dirty="0"/>
          </a:p>
        </p:txBody>
      </p:sp>
      <p:sp>
        <p:nvSpPr>
          <p:cNvPr id="6" name="TextBox 5"/>
          <p:cNvSpPr txBox="1"/>
          <p:nvPr/>
        </p:nvSpPr>
        <p:spPr>
          <a:xfrm>
            <a:off x="541868" y="2879593"/>
            <a:ext cx="4334933"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1"/>
            </a:solidFill>
          </a:ln>
        </p:spPr>
        <p:txBody>
          <a:bodyPr wrap="square" rtlCol="0">
            <a:spAutoFit/>
          </a:bodyPr>
          <a:lstStyle/>
          <a:p>
            <a:pPr algn="ctr"/>
            <a:r>
              <a:rPr lang="ru-RU" dirty="0"/>
              <a:t> </a:t>
            </a:r>
            <a:r>
              <a:rPr lang="ru-RU" dirty="0" smtClean="0"/>
              <a:t>В нефискальной части формируется </a:t>
            </a:r>
            <a:r>
              <a:rPr lang="en-US" dirty="0" smtClean="0"/>
              <a:t>QR-</a:t>
            </a:r>
            <a:r>
              <a:rPr lang="ru-RU" dirty="0"/>
              <a:t>код, содержащий ссылки в сети интернет на информацию об алкогольной продукции, проданной по данному </a:t>
            </a:r>
            <a:r>
              <a:rPr lang="ru-RU" dirty="0" smtClean="0"/>
              <a:t>чеку.</a:t>
            </a:r>
            <a:endParaRPr lang="ru-RU" dirty="0"/>
          </a:p>
        </p:txBody>
      </p:sp>
      <p:sp>
        <p:nvSpPr>
          <p:cNvPr id="7" name="Стрелка вправо 6"/>
          <p:cNvSpPr/>
          <p:nvPr/>
        </p:nvSpPr>
        <p:spPr>
          <a:xfrm>
            <a:off x="4995333" y="3090333"/>
            <a:ext cx="1096771" cy="3894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995332" y="5080610"/>
            <a:ext cx="1096771" cy="3894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Group 4"/>
          <p:cNvGrpSpPr>
            <a:grpSpLocks noChangeAspect="1"/>
          </p:cNvGrpSpPr>
          <p:nvPr/>
        </p:nvGrpSpPr>
        <p:grpSpPr bwMode="auto">
          <a:xfrm>
            <a:off x="36776" y="6116974"/>
            <a:ext cx="9142413" cy="634999"/>
            <a:chOff x="6" y="3920"/>
            <a:chExt cx="5759" cy="400"/>
          </a:xfrm>
        </p:grpSpPr>
        <p:sp>
          <p:nvSpPr>
            <p:cNvPr id="13"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2"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3"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97" name="Номер слайда 4"/>
          <p:cNvSpPr>
            <a:spLocks noGrp="1"/>
          </p:cNvSpPr>
          <p:nvPr>
            <p:ph type="sldNum" sz="quarter" idx="12"/>
          </p:nvPr>
        </p:nvSpPr>
        <p:spPr>
          <a:xfrm>
            <a:off x="133304" y="6345572"/>
            <a:ext cx="571367" cy="365125"/>
          </a:xfrm>
        </p:spPr>
        <p:txBody>
          <a:bodyPr/>
          <a:lstStyle/>
          <a:p>
            <a:pPr algn="l"/>
            <a:r>
              <a:rPr lang="ru-RU" sz="1800" b="1" dirty="0" smtClean="0">
                <a:solidFill>
                  <a:srgbClr val="721A1D"/>
                </a:solidFill>
              </a:rPr>
              <a:t>22</a:t>
            </a:r>
            <a:endParaRPr lang="ru-RU" sz="1800" b="1" dirty="0">
              <a:solidFill>
                <a:srgbClr val="721A1D"/>
              </a:solidFill>
            </a:endParaRPr>
          </a:p>
        </p:txBody>
      </p:sp>
    </p:spTree>
    <p:extLst>
      <p:ext uri="{BB962C8B-B14F-4D97-AF65-F5344CB8AC3E}">
        <p14:creationId xmlns:p14="http://schemas.microsoft.com/office/powerpoint/2010/main" val="262599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23</a:t>
            </a:fld>
            <a:endParaRPr lang="ru-RU" sz="1800" b="1" dirty="0">
              <a:solidFill>
                <a:srgbClr val="721A1D"/>
              </a:solidFill>
            </a:endParaRP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3"/>
            <a:ext cx="9180512" cy="673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vseoegais.ru/uploads/images/a3/de/a3de0e0029caba40a68233e3e4ac65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325" y="476672"/>
            <a:ext cx="2544187" cy="5256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51520" y="548680"/>
            <a:ext cx="7200800" cy="461665"/>
          </a:xfrm>
          <a:prstGeom prst="rect">
            <a:avLst/>
          </a:prstGeom>
          <a:extLst/>
        </p:spPr>
        <p:txBody>
          <a:bodyPr wrap="square">
            <a:spAutoFit/>
          </a:bodyPr>
          <a:lstStyle/>
          <a:p>
            <a:pPr algn="ctr"/>
            <a:r>
              <a:rPr lang="ru-RU" altLang="ru-RU" sz="2400" b="1" dirty="0" smtClean="0">
                <a:solidFill>
                  <a:srgbClr val="C82031"/>
                </a:solidFill>
                <a:latin typeface="+mj-lt"/>
                <a:cs typeface="Arial" panose="020B0604020202020204" pitchFamily="34" charset="0"/>
              </a:rPr>
              <a:t>Слип с </a:t>
            </a:r>
            <a:r>
              <a:rPr lang="en-US" altLang="ru-RU" sz="2400" b="1" dirty="0" err="1" smtClean="0">
                <a:solidFill>
                  <a:srgbClr val="C82031"/>
                </a:solidFill>
                <a:latin typeface="+mj-lt"/>
                <a:cs typeface="Arial" panose="020B0604020202020204" pitchFamily="34" charset="0"/>
              </a:rPr>
              <a:t>qr</a:t>
            </a:r>
            <a:r>
              <a:rPr lang="en-US" altLang="ru-RU" sz="2400" b="1" dirty="0" smtClean="0">
                <a:solidFill>
                  <a:srgbClr val="C82031"/>
                </a:solidFill>
                <a:latin typeface="+mj-lt"/>
                <a:cs typeface="Arial" panose="020B0604020202020204" pitchFamily="34" charset="0"/>
              </a:rPr>
              <a:t> </a:t>
            </a:r>
            <a:r>
              <a:rPr lang="ru-RU" altLang="ru-RU" sz="2400" b="1" dirty="0" smtClean="0">
                <a:solidFill>
                  <a:srgbClr val="C82031"/>
                </a:solidFill>
                <a:latin typeface="+mj-lt"/>
                <a:cs typeface="Arial" panose="020B0604020202020204" pitchFamily="34" charset="0"/>
              </a:rPr>
              <a:t>кодом и информация по ссылке</a:t>
            </a:r>
            <a:endParaRPr lang="ru-RU" altLang="ru-RU" sz="2400" b="1" dirty="0">
              <a:solidFill>
                <a:srgbClr val="C82031"/>
              </a:solidFill>
              <a:latin typeface="+mj-lt"/>
              <a:cs typeface="Arial" panose="020B0604020202020204" pitchFamily="34" charset="0"/>
            </a:endParaRPr>
          </a:p>
        </p:txBody>
      </p:sp>
    </p:spTree>
    <p:extLst>
      <p:ext uri="{BB962C8B-B14F-4D97-AF65-F5344CB8AC3E}">
        <p14:creationId xmlns:p14="http://schemas.microsoft.com/office/powerpoint/2010/main" val="207777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0797" y="260648"/>
            <a:ext cx="6239209" cy="769441"/>
          </a:xfrm>
          <a:prstGeom prst="rect">
            <a:avLst/>
          </a:prstGeom>
        </p:spPr>
        <p:txBody>
          <a:bodyPr wrap="none">
            <a:spAutoFit/>
          </a:bodyPr>
          <a:lstStyle/>
          <a:p>
            <a:pPr algn="ctr"/>
            <a:r>
              <a:rPr lang="ru-RU" sz="2200" b="1" dirty="0">
                <a:solidFill>
                  <a:srgbClr val="C00000"/>
                </a:solidFill>
                <a:latin typeface="Century Schoolbook" panose="02040604050505020304" pitchFamily="18" charset="0"/>
              </a:rPr>
              <a:t>Места возникновения основных рисков сбоя </a:t>
            </a:r>
          </a:p>
          <a:p>
            <a:pPr algn="ctr"/>
            <a:r>
              <a:rPr lang="ru-RU" sz="2200" b="1" dirty="0">
                <a:solidFill>
                  <a:srgbClr val="C00000"/>
                </a:solidFill>
                <a:latin typeface="Century Schoolbook" panose="02040604050505020304" pitchFamily="18" charset="0"/>
              </a:rPr>
              <a:t>продажи алкогольной продукции</a:t>
            </a:r>
          </a:p>
        </p:txBody>
      </p:sp>
      <p:pic>
        <p:nvPicPr>
          <p:cNvPr id="5" name="Picture 36" descr="http://blazegift.ru/wp-content/uploads/2014/04/147235_bi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268760"/>
            <a:ext cx="722971" cy="1296144"/>
          </a:xfrm>
          <a:prstGeom prst="rect">
            <a:avLst/>
          </a:prstGeom>
          <a:noFill/>
          <a:ln w="3175">
            <a:noFill/>
          </a:ln>
        </p:spPr>
      </p:pic>
      <p:pic>
        <p:nvPicPr>
          <p:cNvPr id="6" name="Picture 15" descr="http://images.spasibovsem.ru/responses/original/img-14033618276535.jpg"/>
          <p:cNvPicPr>
            <a:picLocks noChangeAspect="1" noChangeArrowheads="1"/>
          </p:cNvPicPr>
          <p:nvPr/>
        </p:nvPicPr>
        <p:blipFill>
          <a:blip r:embed="rId3" cstate="print"/>
          <a:srcRect t="29825" r="8870" b="37538"/>
          <a:stretch>
            <a:fillRect/>
          </a:stretch>
        </p:blipFill>
        <p:spPr bwMode="auto">
          <a:xfrm rot="5400000">
            <a:off x="136544" y="1815784"/>
            <a:ext cx="1102028" cy="296012"/>
          </a:xfrm>
          <a:prstGeom prst="rect">
            <a:avLst/>
          </a:prstGeom>
          <a:noFill/>
          <a:ln w="3175">
            <a:solidFill>
              <a:schemeClr val="tx1"/>
            </a:solidFill>
          </a:ln>
        </p:spPr>
      </p:pic>
      <p:pic>
        <p:nvPicPr>
          <p:cNvPr id="7" name="Picture 13" descr="C:\Users\polovkov\Pictures\POS-terminal-klassik.jpg"/>
          <p:cNvPicPr>
            <a:picLocks noChangeAspect="1" noChangeArrowheads="1"/>
          </p:cNvPicPr>
          <p:nvPr/>
        </p:nvPicPr>
        <p:blipFill>
          <a:blip r:embed="rId4" cstate="print">
            <a:clrChange>
              <a:clrFrom>
                <a:srgbClr val="FBFBFB"/>
              </a:clrFrom>
              <a:clrTo>
                <a:srgbClr val="FBFBFB">
                  <a:alpha val="0"/>
                </a:srgbClr>
              </a:clrTo>
            </a:clrChange>
          </a:blip>
          <a:srcRect/>
          <a:stretch>
            <a:fillRect/>
          </a:stretch>
        </p:blipFill>
        <p:spPr bwMode="auto">
          <a:xfrm>
            <a:off x="2771800" y="2636912"/>
            <a:ext cx="1239526" cy="1240906"/>
          </a:xfrm>
          <a:prstGeom prst="rect">
            <a:avLst/>
          </a:prstGeom>
          <a:noFill/>
          <a:ln w="3175">
            <a:noFill/>
          </a:ln>
        </p:spPr>
      </p:pic>
      <p:pic>
        <p:nvPicPr>
          <p:cNvPr id="8" name="Рисунок 7"/>
          <p:cNvPicPr>
            <a:picLocks noChangeAspect="1"/>
          </p:cNvPicPr>
          <p:nvPr/>
        </p:nvPicPr>
        <p:blipFill>
          <a:blip r:embed="rId5" cstate="print"/>
          <a:srcRect/>
          <a:stretch>
            <a:fillRect/>
          </a:stretch>
        </p:blipFill>
        <p:spPr bwMode="auto">
          <a:xfrm>
            <a:off x="4499992" y="3573016"/>
            <a:ext cx="700088" cy="820738"/>
          </a:xfrm>
          <a:prstGeom prst="rect">
            <a:avLst/>
          </a:prstGeom>
          <a:noFill/>
          <a:ln w="9525">
            <a:noFill/>
            <a:miter lim="800000"/>
            <a:headEnd/>
            <a:tailEnd/>
          </a:ln>
        </p:spPr>
      </p:pic>
      <p:pic>
        <p:nvPicPr>
          <p:cNvPr id="9" name="Picture 23" descr="http://img03.rl0.ru/pgc/432x288/50f76d01-977c-23da-977c-23d5d3785d99.photo.0.jpg"/>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5868144" y="4437112"/>
            <a:ext cx="571504" cy="563524"/>
          </a:xfrm>
          <a:prstGeom prst="rect">
            <a:avLst/>
          </a:prstGeom>
          <a:noFill/>
          <a:ln w="3175">
            <a:noFill/>
          </a:ln>
        </p:spPr>
      </p:pic>
      <p:pic>
        <p:nvPicPr>
          <p:cNvPr id="10"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300192" y="4725144"/>
            <a:ext cx="648072" cy="447296"/>
          </a:xfrm>
          <a:prstGeom prst="rect">
            <a:avLst/>
          </a:prstGeom>
          <a:noFill/>
          <a:ln w="9525">
            <a:noFill/>
            <a:miter lim="800000"/>
            <a:headEnd/>
            <a:tailEnd/>
          </a:ln>
        </p:spPr>
      </p:pic>
      <p:pic>
        <p:nvPicPr>
          <p:cNvPr id="11" name="Picture 27" descr="https://cdn2.iconfinder.com/data/icons/crystalproject/crystal_project_256x256/filesystems/Globe2.png"/>
          <p:cNvPicPr>
            <a:picLocks noChangeAspect="1" noChangeArrowheads="1"/>
          </p:cNvPicPr>
          <p:nvPr/>
        </p:nvPicPr>
        <p:blipFill>
          <a:blip r:embed="rId8" cstate="print"/>
          <a:srcRect/>
          <a:stretch>
            <a:fillRect/>
          </a:stretch>
        </p:blipFill>
        <p:spPr bwMode="auto">
          <a:xfrm>
            <a:off x="7827567" y="5276508"/>
            <a:ext cx="864096" cy="864096"/>
          </a:xfrm>
          <a:prstGeom prst="rect">
            <a:avLst/>
          </a:prstGeom>
          <a:noFill/>
          <a:ln w="3175">
            <a:noFill/>
          </a:ln>
        </p:spPr>
      </p:pic>
      <p:sp>
        <p:nvSpPr>
          <p:cNvPr id="12" name="TextBox 11"/>
          <p:cNvSpPr txBox="1"/>
          <p:nvPr/>
        </p:nvSpPr>
        <p:spPr>
          <a:xfrm>
            <a:off x="5652120" y="5229200"/>
            <a:ext cx="1643074" cy="523220"/>
          </a:xfrm>
          <a:prstGeom prst="rect">
            <a:avLst/>
          </a:prstGeom>
          <a:noFill/>
          <a:ln w="3175">
            <a:noFill/>
          </a:ln>
        </p:spPr>
        <p:txBody>
          <a:bodyPr wrap="square" rtlCol="0">
            <a:spAutoFit/>
          </a:bodyPr>
          <a:lstStyle/>
          <a:p>
            <a:r>
              <a:rPr lang="ru-RU" sz="1400" dirty="0" smtClean="0"/>
              <a:t>Транспортный модуль</a:t>
            </a:r>
            <a:endParaRPr lang="ru-RU" sz="1400" dirty="0"/>
          </a:p>
        </p:txBody>
      </p:sp>
      <p:cxnSp>
        <p:nvCxnSpPr>
          <p:cNvPr id="13" name="Прямая со стрелкой 12"/>
          <p:cNvCxnSpPr/>
          <p:nvPr/>
        </p:nvCxnSpPr>
        <p:spPr>
          <a:xfrm>
            <a:off x="899592" y="1844824"/>
            <a:ext cx="640662" cy="5056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339752" y="2780928"/>
            <a:ext cx="576064"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995936" y="3645024"/>
            <a:ext cx="432048"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148064" y="4365104"/>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732240" y="5157192"/>
            <a:ext cx="936104"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5148064" y="3933056"/>
            <a:ext cx="864096"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3923928" y="3212976"/>
            <a:ext cx="576064"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20"/>
          <p:cNvSpPr txBox="1">
            <a:spLocks noChangeArrowheads="1"/>
          </p:cNvSpPr>
          <p:nvPr/>
        </p:nvSpPr>
        <p:spPr bwMode="auto">
          <a:xfrm>
            <a:off x="4283968" y="2060848"/>
            <a:ext cx="1357322" cy="461665"/>
          </a:xfrm>
          <a:prstGeom prst="rect">
            <a:avLst/>
          </a:prstGeom>
          <a:solidFill>
            <a:schemeClr val="accent4"/>
          </a:solidFill>
          <a:ln w="9525">
            <a:solidFill>
              <a:schemeClr val="tx1"/>
            </a:solidFill>
            <a:prstDash val="solid"/>
            <a:miter lim="800000"/>
            <a:headEnd/>
            <a:tailEnd/>
          </a:ln>
          <a:scene3d>
            <a:camera prst="orthographicFront"/>
            <a:lightRig rig="threePt" dir="t"/>
          </a:scene3d>
          <a:sp3d>
            <a:bevelT w="165100" prst="coolSlant"/>
          </a:sp3d>
        </p:spPr>
        <p:txBody>
          <a:bodyPr>
            <a:spAutoFit/>
          </a:bodyPr>
          <a:lstStyle/>
          <a:p>
            <a:pPr algn="ctr">
              <a:defRPr/>
            </a:pPr>
            <a:r>
              <a:rPr lang="ru-RU" sz="1200" dirty="0">
                <a:solidFill>
                  <a:schemeClr val="bg1"/>
                </a:solidFill>
                <a:latin typeface="Times New Roman" pitchFamily="18" charset="0"/>
              </a:rPr>
              <a:t>Разрешение</a:t>
            </a:r>
            <a:r>
              <a:rPr lang="en-US" sz="1200" dirty="0">
                <a:solidFill>
                  <a:schemeClr val="bg1"/>
                </a:solidFill>
                <a:latin typeface="Times New Roman" pitchFamily="18" charset="0"/>
              </a:rPr>
              <a:t> </a:t>
            </a:r>
            <a:r>
              <a:rPr lang="ru-RU" sz="1200" dirty="0">
                <a:solidFill>
                  <a:schemeClr val="bg1"/>
                </a:solidFill>
                <a:latin typeface="Times New Roman" pitchFamily="18" charset="0"/>
              </a:rPr>
              <a:t>на продажу</a:t>
            </a:r>
          </a:p>
        </p:txBody>
      </p:sp>
      <p:cxnSp>
        <p:nvCxnSpPr>
          <p:cNvPr id="21" name="Прямая со стрелкой 20"/>
          <p:cNvCxnSpPr/>
          <p:nvPr/>
        </p:nvCxnSpPr>
        <p:spPr>
          <a:xfrm flipV="1">
            <a:off x="3923928" y="2564904"/>
            <a:ext cx="576064"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5148064" y="1412776"/>
            <a:ext cx="720080"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3" name="Picture 36" descr="http://blazegift.ru/wp-content/uploads/2014/04/147235_bi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6136" y="1196752"/>
            <a:ext cx="722971" cy="1296144"/>
          </a:xfrm>
          <a:prstGeom prst="rect">
            <a:avLst/>
          </a:prstGeom>
          <a:noFill/>
          <a:ln w="3175">
            <a:noFill/>
          </a:ln>
        </p:spPr>
      </p:pic>
      <p:pic>
        <p:nvPicPr>
          <p:cNvPr id="2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300192" y="1484784"/>
            <a:ext cx="864096" cy="1080120"/>
          </a:xfrm>
          <a:prstGeom prst="rect">
            <a:avLst/>
          </a:prstGeom>
          <a:noFill/>
          <a:ln w="9525">
            <a:noFill/>
            <a:miter lim="800000"/>
            <a:headEnd/>
            <a:tailEnd/>
          </a:ln>
        </p:spPr>
      </p:pic>
      <p:sp>
        <p:nvSpPr>
          <p:cNvPr id="25" name="Молния 24"/>
          <p:cNvSpPr/>
          <p:nvPr/>
        </p:nvSpPr>
        <p:spPr>
          <a:xfrm rot="1757055">
            <a:off x="1082184" y="1480848"/>
            <a:ext cx="357187" cy="142875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Десятиугольник 25"/>
          <p:cNvSpPr/>
          <p:nvPr/>
        </p:nvSpPr>
        <p:spPr>
          <a:xfrm>
            <a:off x="642938" y="3143250"/>
            <a:ext cx="500062" cy="428625"/>
          </a:xfrm>
          <a:prstGeom prst="decagon">
            <a:avLst/>
          </a:prstGeom>
          <a:solidFill>
            <a:srgbClr val="FF0000"/>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1</a:t>
            </a:r>
          </a:p>
        </p:txBody>
      </p:sp>
      <p:sp>
        <p:nvSpPr>
          <p:cNvPr id="27" name="Молния 26"/>
          <p:cNvSpPr/>
          <p:nvPr/>
        </p:nvSpPr>
        <p:spPr>
          <a:xfrm rot="1757055">
            <a:off x="5258647" y="3641088"/>
            <a:ext cx="357187" cy="142875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Десятиугольник 27"/>
          <p:cNvSpPr/>
          <p:nvPr/>
        </p:nvSpPr>
        <p:spPr>
          <a:xfrm>
            <a:off x="4860032" y="5157192"/>
            <a:ext cx="500063" cy="428625"/>
          </a:xfrm>
          <a:prstGeom prst="decagon">
            <a:avLst/>
          </a:prstGeom>
          <a:solidFill>
            <a:srgbClr val="FF0000"/>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2</a:t>
            </a:r>
          </a:p>
        </p:txBody>
      </p:sp>
      <p:cxnSp>
        <p:nvCxnSpPr>
          <p:cNvPr id="29" name="Прямая со стрелкой 28"/>
          <p:cNvCxnSpPr>
            <a:endCxn id="10" idx="3"/>
          </p:cNvCxnSpPr>
          <p:nvPr/>
        </p:nvCxnSpPr>
        <p:spPr>
          <a:xfrm flipH="1" flipV="1">
            <a:off x="6948264" y="4948792"/>
            <a:ext cx="792088" cy="4964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Молния 29"/>
          <p:cNvSpPr/>
          <p:nvPr/>
        </p:nvSpPr>
        <p:spPr>
          <a:xfrm rot="1757055">
            <a:off x="7341174" y="4327607"/>
            <a:ext cx="357187" cy="1428750"/>
          </a:xfrm>
          <a:prstGeom prst="lightningBolt">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Молния 30"/>
          <p:cNvSpPr/>
          <p:nvPr/>
        </p:nvSpPr>
        <p:spPr>
          <a:xfrm rot="19876585">
            <a:off x="4245270" y="2202789"/>
            <a:ext cx="357187" cy="142875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Десятиугольник 31"/>
          <p:cNvSpPr/>
          <p:nvPr/>
        </p:nvSpPr>
        <p:spPr>
          <a:xfrm>
            <a:off x="3419872" y="2060848"/>
            <a:ext cx="500063" cy="428625"/>
          </a:xfrm>
          <a:prstGeom prst="decagon">
            <a:avLst/>
          </a:prstGeom>
          <a:solidFill>
            <a:srgbClr val="FF0000"/>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3</a:t>
            </a:r>
          </a:p>
        </p:txBody>
      </p:sp>
      <p:sp>
        <p:nvSpPr>
          <p:cNvPr id="33" name="Десятиугольник 32"/>
          <p:cNvSpPr/>
          <p:nvPr/>
        </p:nvSpPr>
        <p:spPr>
          <a:xfrm>
            <a:off x="7693234" y="4827669"/>
            <a:ext cx="500063" cy="428625"/>
          </a:xfrm>
          <a:prstGeom prst="decagon">
            <a:avLst/>
          </a:prstGeom>
          <a:solidFill>
            <a:srgbClr val="FF0000"/>
          </a:solidFill>
          <a:ln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3</a:t>
            </a:r>
          </a:p>
        </p:txBody>
      </p:sp>
      <p:sp>
        <p:nvSpPr>
          <p:cNvPr id="34" name="TextBox 33"/>
          <p:cNvSpPr txBox="1"/>
          <p:nvPr/>
        </p:nvSpPr>
        <p:spPr>
          <a:xfrm>
            <a:off x="8184020" y="5065902"/>
            <a:ext cx="1008112" cy="307777"/>
          </a:xfrm>
          <a:prstGeom prst="rect">
            <a:avLst/>
          </a:prstGeom>
          <a:noFill/>
          <a:ln w="3175">
            <a:noFill/>
          </a:ln>
        </p:spPr>
        <p:txBody>
          <a:bodyPr wrap="square" rtlCol="0">
            <a:spAutoFit/>
          </a:bodyPr>
          <a:lstStyle/>
          <a:p>
            <a:r>
              <a:rPr lang="ru-RU" sz="1400" dirty="0" smtClean="0"/>
              <a:t>Интернет</a:t>
            </a:r>
            <a:endParaRPr lang="ru-RU" sz="1400" dirty="0"/>
          </a:p>
        </p:txBody>
      </p:sp>
      <p:sp>
        <p:nvSpPr>
          <p:cNvPr id="35" name="TextBox 34"/>
          <p:cNvSpPr txBox="1"/>
          <p:nvPr/>
        </p:nvSpPr>
        <p:spPr>
          <a:xfrm>
            <a:off x="8496552" y="5842432"/>
            <a:ext cx="1008112" cy="307777"/>
          </a:xfrm>
          <a:prstGeom prst="rect">
            <a:avLst/>
          </a:prstGeom>
          <a:noFill/>
          <a:ln w="3175">
            <a:noFill/>
          </a:ln>
        </p:spPr>
        <p:txBody>
          <a:bodyPr wrap="square" rtlCol="0">
            <a:spAutoFit/>
          </a:bodyPr>
          <a:lstStyle/>
          <a:p>
            <a:r>
              <a:rPr lang="ru-RU" sz="1400" dirty="0" smtClean="0"/>
              <a:t>ФС РАР</a:t>
            </a:r>
            <a:endParaRPr lang="ru-RU" sz="1400" dirty="0"/>
          </a:p>
        </p:txBody>
      </p:sp>
      <p:sp>
        <p:nvSpPr>
          <p:cNvPr id="36" name="TextBox 67"/>
          <p:cNvSpPr txBox="1">
            <a:spLocks noChangeArrowheads="1"/>
          </p:cNvSpPr>
          <p:nvPr/>
        </p:nvSpPr>
        <p:spPr bwMode="auto">
          <a:xfrm>
            <a:off x="0" y="4365104"/>
            <a:ext cx="4860032" cy="1477328"/>
          </a:xfrm>
          <a:prstGeom prst="rect">
            <a:avLst/>
          </a:prstGeom>
          <a:noFill/>
          <a:ln w="9525">
            <a:noFill/>
            <a:miter lim="800000"/>
            <a:headEnd/>
            <a:tailEnd/>
          </a:ln>
        </p:spPr>
        <p:txBody>
          <a:bodyPr wrap="square">
            <a:spAutoFit/>
          </a:bodyPr>
          <a:lstStyle/>
          <a:p>
            <a:pPr marL="342900" indent="-342900">
              <a:buFontTx/>
              <a:buAutoNum type="arabicPeriod"/>
            </a:pPr>
            <a:r>
              <a:rPr lang="ru-RU" dirty="0">
                <a:latin typeface="Century Schoolbook" panose="02040604050505020304" pitchFamily="18" charset="0"/>
              </a:rPr>
              <a:t>Штрих-код марки не читается.</a:t>
            </a:r>
          </a:p>
          <a:p>
            <a:pPr marL="342900" indent="-342900">
              <a:buFontTx/>
              <a:buAutoNum type="arabicPeriod"/>
            </a:pPr>
            <a:r>
              <a:rPr lang="ru-RU" dirty="0" smtClean="0">
                <a:latin typeface="Century Schoolbook" panose="02040604050505020304" pitchFamily="18" charset="0"/>
              </a:rPr>
              <a:t>УТМ не </a:t>
            </a:r>
            <a:r>
              <a:rPr lang="ru-RU" dirty="0">
                <a:latin typeface="Century Schoolbook" panose="02040604050505020304" pitchFamily="18" charset="0"/>
              </a:rPr>
              <a:t>работает.</a:t>
            </a:r>
          </a:p>
          <a:p>
            <a:pPr marL="342900" indent="-342900">
              <a:buFontTx/>
              <a:buAutoNum type="arabicPeriod"/>
            </a:pPr>
            <a:r>
              <a:rPr lang="ru-RU" dirty="0">
                <a:latin typeface="Century Schoolbook" panose="02040604050505020304" pitchFamily="18" charset="0"/>
              </a:rPr>
              <a:t>Передача данных не </a:t>
            </a:r>
            <a:r>
              <a:rPr lang="ru-RU" dirty="0" err="1" smtClean="0">
                <a:latin typeface="Century Schoolbook" panose="02040604050505020304" pitchFamily="18" charset="0"/>
              </a:rPr>
              <a:t>осуществля</a:t>
            </a:r>
            <a:r>
              <a:rPr lang="ru-RU" dirty="0" smtClean="0">
                <a:latin typeface="Century Schoolbook" panose="02040604050505020304" pitchFamily="18" charset="0"/>
              </a:rPr>
              <a:t>-</a:t>
            </a:r>
          </a:p>
          <a:p>
            <a:pPr marL="342900" indent="-342900"/>
            <a:r>
              <a:rPr lang="ru-RU" dirty="0" smtClean="0">
                <a:latin typeface="Century Schoolbook" panose="02040604050505020304" pitchFamily="18" charset="0"/>
              </a:rPr>
              <a:t>     </a:t>
            </a:r>
            <a:r>
              <a:rPr lang="ru-RU" dirty="0" err="1" smtClean="0">
                <a:latin typeface="Century Schoolbook" panose="02040604050505020304" pitchFamily="18" charset="0"/>
              </a:rPr>
              <a:t>ется</a:t>
            </a:r>
            <a:r>
              <a:rPr lang="ru-RU" dirty="0" smtClean="0">
                <a:latin typeface="Century Schoolbook" panose="02040604050505020304" pitchFamily="18" charset="0"/>
              </a:rPr>
              <a:t> более 3-х суток (выдача разрешения </a:t>
            </a:r>
            <a:r>
              <a:rPr lang="ru-RU" dirty="0">
                <a:latin typeface="Century Schoolbook" panose="02040604050505020304" pitchFamily="18" charset="0"/>
              </a:rPr>
              <a:t>на </a:t>
            </a:r>
            <a:r>
              <a:rPr lang="ru-RU" dirty="0" smtClean="0">
                <a:latin typeface="Century Schoolbook" panose="02040604050505020304" pitchFamily="18" charset="0"/>
              </a:rPr>
              <a:t>продажу блокируется</a:t>
            </a:r>
            <a:r>
              <a:rPr lang="ru-RU" dirty="0">
                <a:latin typeface="Century Schoolbook" panose="02040604050505020304" pitchFamily="18" charset="0"/>
              </a:rPr>
              <a:t>).</a:t>
            </a:r>
          </a:p>
        </p:txBody>
      </p:sp>
      <p:pic>
        <p:nvPicPr>
          <p:cNvPr id="37" name="Picture 4" descr="http://cdn.barcodesinc.com/images/models/lg/Motorola/ds4308.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3152" y="2060848"/>
            <a:ext cx="596883" cy="1034311"/>
          </a:xfrm>
          <a:prstGeom prst="rect">
            <a:avLst/>
          </a:prstGeom>
          <a:noFill/>
        </p:spPr>
      </p:pic>
      <p:pic>
        <p:nvPicPr>
          <p:cNvPr id="38" name="Рисунок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39" name="Group 4"/>
          <p:cNvGrpSpPr>
            <a:grpSpLocks noChangeAspect="1"/>
          </p:cNvGrpSpPr>
          <p:nvPr/>
        </p:nvGrpSpPr>
        <p:grpSpPr bwMode="auto">
          <a:xfrm>
            <a:off x="36776" y="6116974"/>
            <a:ext cx="9142413" cy="634999"/>
            <a:chOff x="6" y="3920"/>
            <a:chExt cx="5759" cy="400"/>
          </a:xfrm>
        </p:grpSpPr>
        <p:sp>
          <p:nvSpPr>
            <p:cNvPr id="4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4"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11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123" name="Номер слайда 4"/>
          <p:cNvSpPr>
            <a:spLocks noGrp="1"/>
          </p:cNvSpPr>
          <p:nvPr>
            <p:ph type="sldNum" sz="quarter" idx="12"/>
          </p:nvPr>
        </p:nvSpPr>
        <p:spPr>
          <a:xfrm>
            <a:off x="133304" y="6345572"/>
            <a:ext cx="571367" cy="365125"/>
          </a:xfrm>
        </p:spPr>
        <p:txBody>
          <a:bodyPr/>
          <a:lstStyle/>
          <a:p>
            <a:pPr algn="l"/>
            <a:r>
              <a:rPr lang="ru-RU" sz="1800" b="1" dirty="0" smtClean="0">
                <a:solidFill>
                  <a:srgbClr val="721A1D"/>
                </a:solidFill>
              </a:rPr>
              <a:t>24</a:t>
            </a:r>
            <a:endParaRPr lang="ru-RU" sz="1800" b="1" dirty="0">
              <a:solidFill>
                <a:srgbClr val="721A1D"/>
              </a:solidFill>
            </a:endParaRPr>
          </a:p>
        </p:txBody>
      </p:sp>
    </p:spTree>
    <p:extLst>
      <p:ext uri="{BB962C8B-B14F-4D97-AF65-F5344CB8AC3E}">
        <p14:creationId xmlns:p14="http://schemas.microsoft.com/office/powerpoint/2010/main" val="2474079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9552" y="2204864"/>
            <a:ext cx="7777162" cy="1323439"/>
          </a:xfrm>
          <a:prstGeom prst="rect">
            <a:avLst/>
          </a:prstGeom>
          <a:noFill/>
          <a:extLst/>
        </p:spPr>
        <p:txBody>
          <a:bodyPr wrap="square" rtlCol="0">
            <a:spAutoFit/>
          </a:bodyPr>
          <a:lstStyle>
            <a:defPPr>
              <a:defRPr lang="ru-RU"/>
            </a:defPPr>
            <a:lvl1pPr algn="ctr">
              <a:defRPr sz="6600" b="1">
                <a:solidFill>
                  <a:srgbClr val="C82031"/>
                </a:solidFill>
              </a:defRPr>
            </a:lvl1pPr>
          </a:lstStyle>
          <a:p>
            <a:r>
              <a:rPr lang="ru-RU" sz="4000" dirty="0">
                <a:latin typeface="+mj-lt"/>
                <a:cs typeface="Arial" panose="020B0604020202020204" pitchFamily="34" charset="0"/>
              </a:rPr>
              <a:t>5</a:t>
            </a:r>
            <a:r>
              <a:rPr lang="ru-RU" sz="4000" dirty="0" smtClean="0">
                <a:latin typeface="+mj-lt"/>
                <a:cs typeface="Arial" panose="020B0604020202020204" pitchFamily="34" charset="0"/>
              </a:rPr>
              <a:t>. </a:t>
            </a:r>
            <a:r>
              <a:rPr lang="ru-RU" sz="4000" dirty="0">
                <a:latin typeface="+mj-lt"/>
                <a:cs typeface="Arial" panose="020B0604020202020204" pitchFamily="34" charset="0"/>
              </a:rPr>
              <a:t>Предварительные итоги и планируемые изменения</a:t>
            </a:r>
            <a:endParaRPr lang="ru-RU" sz="4000" dirty="0">
              <a:solidFill>
                <a:srgbClr val="D60F00"/>
              </a:solidFill>
              <a:latin typeface="+mj-lt"/>
            </a:endParaRPr>
          </a:p>
        </p:txBody>
      </p:sp>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25</a:t>
            </a:fld>
            <a:endParaRPr lang="ru-RU" sz="1800" b="1" dirty="0">
              <a:solidFill>
                <a:srgbClr val="721A1D"/>
              </a:solidFill>
            </a:endParaRPr>
          </a:p>
        </p:txBody>
      </p:sp>
      <p:grpSp>
        <p:nvGrpSpPr>
          <p:cNvPr id="4"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2396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26</a:t>
            </a:fld>
            <a:endParaRPr lang="ru-RU" sz="1800" b="1" dirty="0">
              <a:solidFill>
                <a:srgbClr val="721A1D"/>
              </a:solidFill>
            </a:endParaRPr>
          </a:p>
        </p:txBody>
      </p:sp>
      <p:sp>
        <p:nvSpPr>
          <p:cNvPr id="3" name="Прямоугольник 2"/>
          <p:cNvSpPr/>
          <p:nvPr/>
        </p:nvSpPr>
        <p:spPr>
          <a:xfrm>
            <a:off x="323528" y="1383154"/>
            <a:ext cx="8136904" cy="4031873"/>
          </a:xfrm>
          <a:prstGeom prst="rect">
            <a:avLst/>
          </a:prstGeom>
        </p:spPr>
        <p:txBody>
          <a:bodyPr wrap="square">
            <a:spAutoFit/>
          </a:bodyPr>
          <a:lstStyle/>
          <a:p>
            <a:pPr lvl="0"/>
            <a:r>
              <a:rPr lang="ru-RU" sz="1600" dirty="0" smtClean="0"/>
              <a:t>План </a:t>
            </a:r>
            <a:r>
              <a:rPr lang="ru-RU" sz="1600" dirty="0"/>
              <a:t>мероприятий («</a:t>
            </a:r>
            <a:r>
              <a:rPr lang="ru-RU" sz="1600" b="1" dirty="0"/>
              <a:t>дорожная карта</a:t>
            </a:r>
            <a:r>
              <a:rPr lang="ru-RU" sz="1600" dirty="0"/>
              <a:t>») по стабилизации и развитию конкуренции на алкогольном рынке, утвержденный Распоряжением Правительства РФ от </a:t>
            </a:r>
            <a:r>
              <a:rPr lang="ru-RU" sz="1600" dirty="0" smtClean="0"/>
              <a:t>26 </a:t>
            </a:r>
            <a:r>
              <a:rPr lang="ru-RU" sz="1600" dirty="0"/>
              <a:t>ноября 2015 г. N 2413-р с изменениями от 11 апреля 2016 г. N </a:t>
            </a:r>
            <a:r>
              <a:rPr lang="ru-RU" sz="1600" dirty="0" smtClean="0"/>
              <a:t>643-р, предусматривает:</a:t>
            </a:r>
            <a:endParaRPr lang="ru-RU" sz="1600" dirty="0"/>
          </a:p>
          <a:p>
            <a:pPr marL="285750" lvl="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smtClean="0"/>
              <a:t>Подготовить силами ФС РАР</a:t>
            </a:r>
            <a:r>
              <a:rPr lang="ru-RU" sz="1600" dirty="0"/>
              <a:t>, </a:t>
            </a:r>
            <a:r>
              <a:rPr lang="ru-RU" sz="1600" dirty="0" smtClean="0"/>
              <a:t>Минфина </a:t>
            </a:r>
            <a:r>
              <a:rPr lang="ru-RU" sz="1600" dirty="0"/>
              <a:t>и МВД России законопроект </a:t>
            </a:r>
            <a:r>
              <a:rPr lang="ru-RU" sz="1600" dirty="0" smtClean="0"/>
              <a:t>по </a:t>
            </a:r>
            <a:r>
              <a:rPr lang="ru-RU" sz="1600" dirty="0"/>
              <a:t>усилению </a:t>
            </a:r>
            <a:r>
              <a:rPr lang="ru-RU" sz="1600" u="sng" dirty="0"/>
              <a:t>уголовной и административной ответственности </a:t>
            </a:r>
            <a:r>
              <a:rPr lang="ru-RU" sz="1600" dirty="0"/>
              <a:t>за </a:t>
            </a:r>
            <a:r>
              <a:rPr lang="ru-RU" sz="1600" u="sng" dirty="0"/>
              <a:t>незаконную продажу и хранение алкогольной продукции</a:t>
            </a:r>
            <a:r>
              <a:rPr lang="ru-RU" sz="1600" dirty="0"/>
              <a:t>, а также за </a:t>
            </a:r>
            <a:r>
              <a:rPr lang="ru-RU" sz="1600" u="sng" dirty="0"/>
              <a:t>изготовление и сбыт поддельных</a:t>
            </a:r>
            <a:r>
              <a:rPr lang="ru-RU" sz="1600" dirty="0"/>
              <a:t> федеральных специальных </a:t>
            </a:r>
            <a:r>
              <a:rPr lang="ru-RU" sz="1600" u="sng" dirty="0"/>
              <a:t>марок</a:t>
            </a:r>
            <a:r>
              <a:rPr lang="ru-RU" sz="1600" dirty="0"/>
              <a:t> для маркировки алкогольной </a:t>
            </a:r>
            <a:r>
              <a:rPr lang="ru-RU" sz="1600" dirty="0" smtClean="0"/>
              <a:t>продукции.</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a:t>Подготовить силами Минфина и </a:t>
            </a:r>
            <a:r>
              <a:rPr lang="ru-RU" sz="1600" dirty="0" smtClean="0"/>
              <a:t>ФС РАР </a:t>
            </a:r>
            <a:r>
              <a:rPr lang="ru-RU" sz="1600" dirty="0"/>
              <a:t>законопроект о введении </a:t>
            </a:r>
            <a:r>
              <a:rPr lang="ru-RU" sz="1600" u="sng" dirty="0"/>
              <a:t>лицензирования производства и оборота пивных</a:t>
            </a:r>
            <a:r>
              <a:rPr lang="ru-RU" sz="1600" dirty="0"/>
              <a:t> и</a:t>
            </a:r>
            <a:r>
              <a:rPr lang="ru-RU" sz="1600" u="sng" dirty="0"/>
              <a:t> солодовых напитков</a:t>
            </a:r>
            <a:r>
              <a:rPr lang="ru-RU" sz="1600" dirty="0" smtClean="0"/>
              <a:t>.</a:t>
            </a:r>
          </a:p>
          <a:p>
            <a:endParaRPr lang="ru-RU" sz="1600" dirty="0"/>
          </a:p>
          <a:p>
            <a:pPr marL="285750" indent="-285750">
              <a:buFont typeface="Arial" panose="020B0604020202020204" pitchFamily="34" charset="0"/>
              <a:buChar char="•"/>
            </a:pPr>
            <a:r>
              <a:rPr lang="ru-RU" sz="1600" dirty="0"/>
              <a:t>К 1 июля 2017 года должен быть подготовлен и внесен на рассмотрение Правительства РФ федеральный закон о внедрении ЕГАИС в оптовые и </a:t>
            </a:r>
            <a:r>
              <a:rPr lang="ru-RU" sz="1600" u="sng" dirty="0"/>
              <a:t>розничные точки</a:t>
            </a:r>
            <a:r>
              <a:rPr lang="ru-RU" sz="1600" dirty="0"/>
              <a:t> продаж алкогольной продукции </a:t>
            </a:r>
            <a:r>
              <a:rPr lang="ru-RU" sz="1600" u="sng" dirty="0"/>
              <a:t>во всех населенных пунктах</a:t>
            </a:r>
            <a:r>
              <a:rPr lang="ru-RU" sz="1600" dirty="0"/>
              <a:t>, </a:t>
            </a:r>
            <a:r>
              <a:rPr lang="ru-RU" sz="1600" u="sng" dirty="0"/>
              <a:t>вне зависимости от численности </a:t>
            </a:r>
            <a:r>
              <a:rPr lang="ru-RU" sz="1600" dirty="0"/>
              <a:t>их населения</a:t>
            </a:r>
            <a:r>
              <a:rPr lang="ru-RU" sz="1600" dirty="0" smtClean="0"/>
              <a:t>.</a:t>
            </a:r>
          </a:p>
        </p:txBody>
      </p:sp>
      <p:sp>
        <p:nvSpPr>
          <p:cNvPr id="9" name="Прямоугольник 8"/>
          <p:cNvSpPr/>
          <p:nvPr/>
        </p:nvSpPr>
        <p:spPr>
          <a:xfrm>
            <a:off x="1691680" y="459542"/>
            <a:ext cx="6912768" cy="400110"/>
          </a:xfrm>
          <a:prstGeom prst="rect">
            <a:avLst/>
          </a:prstGeom>
        </p:spPr>
        <p:txBody>
          <a:bodyPr wrap="square">
            <a:spAutoFit/>
          </a:bodyPr>
          <a:lstStyle/>
          <a:p>
            <a:pPr algn="ctr"/>
            <a:r>
              <a:rPr lang="ru-RU" sz="2000" b="1" dirty="0" smtClean="0">
                <a:solidFill>
                  <a:srgbClr val="C82031"/>
                </a:solidFill>
                <a:latin typeface="+mj-lt"/>
                <a:cs typeface="Arial" panose="020B0604020202020204" pitchFamily="34" charset="0"/>
              </a:rPr>
              <a:t>ЕГАИС. Дорожная карта</a:t>
            </a:r>
            <a:endParaRPr lang="ru-RU" sz="2000" b="1" dirty="0">
              <a:solidFill>
                <a:srgbClr val="C82031"/>
              </a:solidFill>
              <a:latin typeface="+mj-lt"/>
              <a:cs typeface="Arial" panose="020B0604020202020204" pitchFamily="34" charset="0"/>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2" name="Рисунок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13510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27</a:t>
            </a:fld>
            <a:endParaRPr lang="ru-RU" sz="1800" b="1" dirty="0">
              <a:solidFill>
                <a:srgbClr val="721A1D"/>
              </a:solidFill>
            </a:endParaRPr>
          </a:p>
        </p:txBody>
      </p:sp>
      <p:sp>
        <p:nvSpPr>
          <p:cNvPr id="3" name="Прямоугольник 2"/>
          <p:cNvSpPr/>
          <p:nvPr/>
        </p:nvSpPr>
        <p:spPr>
          <a:xfrm>
            <a:off x="323528" y="1196752"/>
            <a:ext cx="8136904" cy="2800767"/>
          </a:xfrm>
          <a:prstGeom prst="rect">
            <a:avLst/>
          </a:prstGeom>
        </p:spPr>
        <p:txBody>
          <a:bodyPr wrap="square">
            <a:spAutoFit/>
          </a:bodyPr>
          <a:lstStyle/>
          <a:p>
            <a:pPr marL="285750" lvl="0" indent="-285750">
              <a:buFont typeface="Arial" panose="020B0604020202020204" pitchFamily="34" charset="0"/>
              <a:buChar char="•"/>
            </a:pPr>
            <a:endParaRPr lang="ru-RU" sz="1600" dirty="0"/>
          </a:p>
          <a:p>
            <a:pPr marL="285750" lvl="0" indent="-285750">
              <a:buFont typeface="Arial" panose="020B0604020202020204" pitchFamily="34" charset="0"/>
              <a:buChar char="•"/>
            </a:pPr>
            <a:endParaRPr lang="ru-RU" sz="1600" dirty="0"/>
          </a:p>
          <a:p>
            <a:pPr marL="285750" indent="-285750">
              <a:buFont typeface="Arial" panose="020B0604020202020204" pitchFamily="34" charset="0"/>
              <a:buChar char="•"/>
            </a:pPr>
            <a:r>
              <a:rPr lang="ru-RU" sz="1600" dirty="0"/>
              <a:t>Журналы учета розничных продаж предусмотрены постановлением правительства РФ № 380. На основе данных из журналов розница должна заполнять расход в своих декларациях. </a:t>
            </a:r>
            <a:r>
              <a:rPr lang="ru-RU" sz="1600" dirty="0" smtClean="0"/>
              <a:t>После подключения к ЕГАИС всех участников </a:t>
            </a:r>
            <a:r>
              <a:rPr lang="ru-RU" sz="1600" b="1" dirty="0" smtClean="0"/>
              <a:t>планируется отменить декларирование и </a:t>
            </a:r>
            <a:r>
              <a:rPr lang="ru-RU" sz="1600" b="1" dirty="0"/>
              <a:t>журналы </a:t>
            </a:r>
            <a:r>
              <a:rPr lang="ru-RU" sz="1600" b="1" dirty="0" smtClean="0"/>
              <a:t>учета </a:t>
            </a:r>
            <a:r>
              <a:rPr lang="ru-RU" sz="1600" dirty="0" smtClean="0"/>
              <a:t>– </a:t>
            </a:r>
            <a:r>
              <a:rPr lang="ru-RU" sz="1600" dirty="0"/>
              <a:t>к 2018г</a:t>
            </a:r>
            <a:r>
              <a:rPr lang="ru-RU" sz="1600" dirty="0" smtClean="0"/>
              <a:t>.</a:t>
            </a:r>
          </a:p>
          <a:p>
            <a:endParaRPr lang="ru-RU" sz="1600" dirty="0"/>
          </a:p>
          <a:p>
            <a:pPr marL="285750" lvl="0" indent="-285750">
              <a:buFont typeface="Arial" panose="020B0604020202020204" pitchFamily="34" charset="0"/>
              <a:buChar char="•"/>
            </a:pPr>
            <a:r>
              <a:rPr lang="ru-RU" sz="1600" b="1" dirty="0" smtClean="0"/>
              <a:t>Справки </a:t>
            </a:r>
            <a:r>
              <a:rPr lang="ru-RU" sz="1600" b="1" dirty="0"/>
              <a:t>А и Б к ТТН </a:t>
            </a:r>
            <a:r>
              <a:rPr lang="ru-RU" sz="1600" dirty="0"/>
              <a:t>будут заменены полностью электронными формами к </a:t>
            </a:r>
            <a:r>
              <a:rPr lang="ru-RU" sz="1600" dirty="0" smtClean="0"/>
              <a:t>2018г.</a:t>
            </a:r>
          </a:p>
          <a:p>
            <a:pPr lvl="0"/>
            <a:r>
              <a:rPr lang="ru-RU" sz="1600" dirty="0" smtClean="0"/>
              <a:t>       Бумажные ТТН имеют приоритет по сравнению с электронными.</a:t>
            </a:r>
          </a:p>
          <a:p>
            <a:pPr marL="285750" lvl="0" indent="-285750">
              <a:buFont typeface="Arial" panose="020B0604020202020204" pitchFamily="34" charset="0"/>
              <a:buChar char="•"/>
            </a:pPr>
            <a:endParaRPr lang="ru-RU" sz="1600" dirty="0"/>
          </a:p>
          <a:p>
            <a:pPr marL="285750" lvl="0" indent="-285750">
              <a:buFont typeface="Arial" panose="020B0604020202020204" pitchFamily="34" charset="0"/>
              <a:buChar char="•"/>
            </a:pPr>
            <a:endParaRPr lang="ru-RU" sz="1600" dirty="0" smtClean="0"/>
          </a:p>
        </p:txBody>
      </p:sp>
      <p:grpSp>
        <p:nvGrpSpPr>
          <p:cNvPr id="6"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2" name="Рисунок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54188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28</a:t>
            </a:fld>
            <a:endParaRPr lang="ru-RU" sz="1800" b="1" dirty="0">
              <a:solidFill>
                <a:srgbClr val="721A1D"/>
              </a:solidFill>
            </a:endParaRPr>
          </a:p>
        </p:txBody>
      </p:sp>
      <p:sp>
        <p:nvSpPr>
          <p:cNvPr id="3" name="Прямоугольник 2"/>
          <p:cNvSpPr/>
          <p:nvPr/>
        </p:nvSpPr>
        <p:spPr>
          <a:xfrm>
            <a:off x="323528" y="1556206"/>
            <a:ext cx="8136904" cy="3354765"/>
          </a:xfrm>
          <a:prstGeom prst="rect">
            <a:avLst/>
          </a:prstGeom>
        </p:spPr>
        <p:txBody>
          <a:bodyPr wrap="square">
            <a:spAutoFit/>
          </a:bodyPr>
          <a:lstStyle/>
          <a:p>
            <a:pPr algn="just">
              <a:spcAft>
                <a:spcPts val="1200"/>
              </a:spcAft>
            </a:pPr>
            <a:r>
              <a:rPr lang="ru-RU" sz="1600" dirty="0" smtClean="0"/>
              <a:t>	Начался </a:t>
            </a:r>
            <a:r>
              <a:rPr lang="ru-RU" sz="1600" b="1" dirty="0" smtClean="0"/>
              <a:t>переход </a:t>
            </a:r>
            <a:r>
              <a:rPr lang="ru-RU" sz="1600" b="1" dirty="0"/>
              <a:t>производителей и импортеров </a:t>
            </a:r>
            <a:r>
              <a:rPr lang="ru-RU" sz="1600" dirty="0" smtClean="0"/>
              <a:t>с «классического» ЕГАИС на </a:t>
            </a:r>
            <a:r>
              <a:rPr lang="ru-RU" sz="1600" dirty="0"/>
              <a:t>УТМ. </a:t>
            </a:r>
            <a:r>
              <a:rPr lang="ru-RU" sz="1600" dirty="0" smtClean="0"/>
              <a:t>В </a:t>
            </a:r>
            <a:r>
              <a:rPr lang="ru-RU" sz="1600" dirty="0"/>
              <a:t>«</a:t>
            </a:r>
            <a:r>
              <a:rPr lang="ru-RU" sz="1600" dirty="0" smtClean="0"/>
              <a:t>классическом» ЕГАИС планируется оставить функционал </a:t>
            </a:r>
            <a:r>
              <a:rPr lang="ru-RU" sz="1600" dirty="0"/>
              <a:t>по штрихкодированию </a:t>
            </a:r>
            <a:r>
              <a:rPr lang="ru-RU" sz="1600" dirty="0" smtClean="0"/>
              <a:t>марок</a:t>
            </a:r>
            <a:r>
              <a:rPr lang="en-US" sz="1600" dirty="0" smtClean="0"/>
              <a:t>:</a:t>
            </a:r>
            <a:r>
              <a:rPr lang="ru-RU" sz="1600" dirty="0" smtClean="0"/>
              <a:t> </a:t>
            </a:r>
          </a:p>
          <a:p>
            <a:pPr marL="285750" indent="-285750" algn="just">
              <a:spcAft>
                <a:spcPts val="1200"/>
              </a:spcAft>
              <a:buFont typeface="Arial" panose="020B0604020202020204" pitchFamily="34" charset="0"/>
              <a:buChar char="•"/>
            </a:pPr>
            <a:r>
              <a:rPr lang="ru-RU" sz="1600" dirty="0"/>
              <a:t>Уже сейчас выпущено обновление для </a:t>
            </a:r>
            <a:r>
              <a:rPr lang="ru-RU" sz="1600" dirty="0" smtClean="0"/>
              <a:t>УТМ, </a:t>
            </a:r>
            <a:r>
              <a:rPr lang="ru-RU" sz="1600" dirty="0"/>
              <a:t>в котором реализованы </a:t>
            </a:r>
            <a:r>
              <a:rPr lang="ru-RU" sz="1600" u="sng" dirty="0"/>
              <a:t>отчеты о производстве и </a:t>
            </a:r>
            <a:r>
              <a:rPr lang="ru-RU" sz="1600" u="sng" dirty="0" smtClean="0"/>
              <a:t>импорте</a:t>
            </a:r>
            <a:r>
              <a:rPr lang="ru-RU" sz="1600" dirty="0" smtClean="0"/>
              <a:t> (для постановки на баланс произведенной продукции). Сроки перехода регламентированы </a:t>
            </a:r>
            <a:r>
              <a:rPr lang="ru-RU" sz="1600" dirty="0"/>
              <a:t>– </a:t>
            </a:r>
            <a:r>
              <a:rPr lang="ru-RU" sz="1600" dirty="0" smtClean="0"/>
              <a:t>не позднее 01.01.2017 года.</a:t>
            </a:r>
            <a:endParaRPr lang="ru-RU" sz="1600" dirty="0"/>
          </a:p>
          <a:p>
            <a:pPr marL="285750" indent="-285750" algn="just">
              <a:spcAft>
                <a:spcPts val="1200"/>
              </a:spcAft>
              <a:buFont typeface="Arial" panose="020B0604020202020204" pitchFamily="34" charset="0"/>
              <a:buChar char="•"/>
            </a:pPr>
            <a:r>
              <a:rPr lang="ru-RU" sz="1600" dirty="0"/>
              <a:t>Также планируется, что все измеряемые счетчиками </a:t>
            </a:r>
            <a:r>
              <a:rPr lang="ru-RU" sz="1600" dirty="0" err="1"/>
              <a:t>АСИиУ</a:t>
            </a:r>
            <a:r>
              <a:rPr lang="ru-RU" sz="1600" dirty="0"/>
              <a:t> сведения будут подписываться </a:t>
            </a:r>
            <a:r>
              <a:rPr lang="ru-RU" sz="1600" u="sng" dirty="0"/>
              <a:t>электронной подписью </a:t>
            </a:r>
            <a:r>
              <a:rPr lang="ru-RU" sz="1600" dirty="0"/>
              <a:t>производителя счетчика или уполномоченной им обслуживающей организацией (подпись будет выдаваться </a:t>
            </a:r>
            <a:r>
              <a:rPr lang="ru-RU" sz="1600" dirty="0" err="1"/>
              <a:t>Росалкогольрегулированием</a:t>
            </a:r>
            <a:r>
              <a:rPr lang="ru-RU" sz="1600" dirty="0"/>
              <a:t> на безвозмездной основе). </a:t>
            </a:r>
            <a:r>
              <a:rPr lang="ru-RU" sz="1600" dirty="0" smtClean="0"/>
              <a:t>Для </a:t>
            </a:r>
            <a:r>
              <a:rPr lang="ru-RU" sz="1600" dirty="0"/>
              <a:t>унификации формата передаваемых сведений, Служба </a:t>
            </a:r>
            <a:r>
              <a:rPr lang="ru-RU" sz="1600" dirty="0" smtClean="0"/>
              <a:t>готова </a:t>
            </a:r>
            <a:r>
              <a:rPr lang="ru-RU" sz="1600" dirty="0"/>
              <a:t>перейти от текстового формата передачи сведений </a:t>
            </a:r>
            <a:r>
              <a:rPr lang="ru-RU" sz="1600" u="sng" dirty="0"/>
              <a:t>к формату XML</a:t>
            </a:r>
            <a:r>
              <a:rPr lang="ru-RU" sz="1600" dirty="0"/>
              <a:t>, а  </a:t>
            </a:r>
            <a:r>
              <a:rPr lang="ru-RU" sz="1600" dirty="0" smtClean="0"/>
              <a:t>для передачи </a:t>
            </a:r>
            <a:r>
              <a:rPr lang="ru-RU" sz="1600" dirty="0"/>
              <a:t>сведений </a:t>
            </a:r>
            <a:r>
              <a:rPr lang="ru-RU" sz="1600" u="sng" dirty="0"/>
              <a:t>будет использоваться УТМ</a:t>
            </a:r>
            <a:r>
              <a:rPr lang="ru-RU" sz="1600" dirty="0"/>
              <a:t>. </a:t>
            </a:r>
            <a:r>
              <a:rPr lang="ru-RU" sz="1600" dirty="0" smtClean="0"/>
              <a:t>​ </a:t>
            </a:r>
            <a:endParaRPr lang="ru-RU" sz="1600" dirty="0"/>
          </a:p>
        </p:txBody>
      </p:sp>
      <p:grpSp>
        <p:nvGrpSpPr>
          <p:cNvPr id="7"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2" name="Рисунок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418371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4" name="Прямоугольник 3"/>
          <p:cNvSpPr/>
          <p:nvPr/>
        </p:nvSpPr>
        <p:spPr>
          <a:xfrm>
            <a:off x="1407980" y="103089"/>
            <a:ext cx="6912768" cy="400110"/>
          </a:xfrm>
          <a:prstGeom prst="rect">
            <a:avLst/>
          </a:prstGeom>
        </p:spPr>
        <p:txBody>
          <a:bodyPr wrap="square">
            <a:spAutoFit/>
          </a:bodyPr>
          <a:lstStyle/>
          <a:p>
            <a:pPr algn="ctr"/>
            <a:r>
              <a:rPr lang="ru-RU" sz="2000" b="1" dirty="0" smtClean="0">
                <a:solidFill>
                  <a:srgbClr val="C82031"/>
                </a:solidFill>
                <a:latin typeface="+mj-lt"/>
                <a:cs typeface="Arial" panose="020B0604020202020204" pitchFamily="34" charset="0"/>
              </a:rPr>
              <a:t>Сроки фиксации сведений в ЕГАИС</a:t>
            </a:r>
            <a:endParaRPr lang="ru-RU" sz="2000" b="1" dirty="0">
              <a:solidFill>
                <a:srgbClr val="C82031"/>
              </a:solidFill>
              <a:latin typeface="+mj-lt"/>
              <a:cs typeface="Arial" panose="020B0604020202020204" pitchFamily="34" charset="0"/>
            </a:endParaRPr>
          </a:p>
        </p:txBody>
      </p:sp>
      <p:sp>
        <p:nvSpPr>
          <p:cNvPr id="5" name="Прямоугольник 4"/>
          <p:cNvSpPr/>
          <p:nvPr/>
        </p:nvSpPr>
        <p:spPr>
          <a:xfrm>
            <a:off x="158694" y="881999"/>
            <a:ext cx="8890638" cy="5355312"/>
          </a:xfrm>
          <a:prstGeom prst="rect">
            <a:avLst/>
          </a:prstGeom>
        </p:spPr>
        <p:txBody>
          <a:bodyPr wrap="square">
            <a:spAutoFit/>
          </a:bodyPr>
          <a:lstStyle/>
          <a:p>
            <a:r>
              <a:rPr lang="ru-RU" sz="1400" b="1" dirty="0"/>
              <a:t>О </a:t>
            </a:r>
            <a:r>
              <a:rPr lang="ru-RU" sz="1400" b="1" dirty="0" smtClean="0"/>
              <a:t>сроках фиксации сведений в системе ЕГАИС</a:t>
            </a:r>
          </a:p>
          <a:p>
            <a:pPr algn="just"/>
            <a:r>
              <a:rPr lang="ru-RU" sz="1400" dirty="0" smtClean="0"/>
              <a:t>Приказ ФСРАР </a:t>
            </a:r>
            <a:r>
              <a:rPr lang="ru-RU" sz="1400" dirty="0"/>
              <a:t>от </a:t>
            </a:r>
            <a:r>
              <a:rPr lang="ru-RU" sz="1400" dirty="0" smtClean="0"/>
              <a:t>31.03.2016г</a:t>
            </a:r>
            <a:r>
              <a:rPr lang="ru-RU" sz="1400" dirty="0"/>
              <a:t>. № </a:t>
            </a:r>
            <a:r>
              <a:rPr lang="ru-RU" sz="1400" dirty="0" smtClean="0"/>
              <a:t>77 «</a:t>
            </a:r>
            <a:r>
              <a:rPr lang="ru-RU" sz="1400" dirty="0"/>
              <a:t>Об утверждении форм и сроков представления в электронном виде заявок о фиксации в единой государственной автоматизированной информационной системе учета объема производства и оборота  этилового спирта, алкогольной и спиртосодержащей продукции информации об организации, осуществляющей розничную продажу алкогольной продукции, и индивидуальном предпринимателе, осуществляющем закупку пива и пивных напитков, сидра, </a:t>
            </a:r>
            <a:r>
              <a:rPr lang="ru-RU" sz="1400" dirty="0" err="1"/>
              <a:t>пуаре</a:t>
            </a:r>
            <a:r>
              <a:rPr lang="ru-RU" sz="1400" dirty="0"/>
              <a:t>, медовухи в целях их последующей розничной продажи, об алкогольной продукции, объеме розничной продажи алкогольной продукции, а также о документах, разрешающих и сопровождающих розничную продажу алкогольной продукции, а также форм и сроков представления подтверждения о фиксации информации и уведомлений об отказе фиксации информации в указанной информационной системе</a:t>
            </a:r>
            <a:r>
              <a:rPr lang="ru-RU" sz="1400" dirty="0" smtClean="0"/>
              <a:t>».</a:t>
            </a:r>
          </a:p>
          <a:p>
            <a:r>
              <a:rPr lang="ru-RU" sz="1400" dirty="0" smtClean="0"/>
              <a:t>В приказе ФС РАР уточняет, </a:t>
            </a:r>
            <a:r>
              <a:rPr lang="ru-RU" sz="1400" dirty="0"/>
              <a:t>что при определении сроков подачи заявок в ЕГАИС нужно учитывать </a:t>
            </a:r>
            <a:r>
              <a:rPr lang="ru-RU" sz="1400" b="1" dirty="0"/>
              <a:t>рабочие дни</a:t>
            </a:r>
            <a:r>
              <a:rPr lang="ru-RU" sz="1400" dirty="0" smtClean="0"/>
              <a:t>.</a:t>
            </a:r>
            <a:r>
              <a:rPr lang="ru-RU" sz="1400" dirty="0"/>
              <a:t> </a:t>
            </a:r>
            <a:r>
              <a:rPr lang="ru-RU" sz="1400" dirty="0" smtClean="0"/>
              <a:t> </a:t>
            </a:r>
          </a:p>
          <a:p>
            <a:pPr marL="285750" lvl="0" indent="-285750">
              <a:spcAft>
                <a:spcPts val="600"/>
              </a:spcAft>
              <a:buFont typeface="Arial" panose="020B0604020202020204" pitchFamily="34" charset="0"/>
              <a:buChar char="•"/>
            </a:pPr>
            <a:r>
              <a:rPr lang="ru-RU" sz="1400" dirty="0" smtClean="0"/>
              <a:t>Заявки </a:t>
            </a:r>
            <a:r>
              <a:rPr lang="ru-RU" sz="1400" u="sng" dirty="0"/>
              <a:t>о фиксации в ЕГАИС передачи, внутреннего перемещения или возврата алкогольной продукции </a:t>
            </a:r>
            <a:r>
              <a:rPr lang="ru-RU" sz="1400" dirty="0"/>
              <a:t>подаются в срок </a:t>
            </a:r>
            <a:r>
              <a:rPr lang="ru-RU" sz="1400" b="1" dirty="0"/>
              <a:t>не более 3</a:t>
            </a:r>
            <a:r>
              <a:rPr lang="ru-RU" sz="1400" dirty="0"/>
              <a:t> рабочих дней с даты фактической передачи, внутреннего перемещения или возврата</a:t>
            </a:r>
            <a:r>
              <a:rPr lang="ru-RU" sz="1400" dirty="0" smtClean="0"/>
              <a:t>.</a:t>
            </a:r>
          </a:p>
          <a:p>
            <a:pPr marL="285750" lvl="0" indent="-285750">
              <a:spcAft>
                <a:spcPts val="600"/>
              </a:spcAft>
              <a:buFont typeface="Arial" panose="020B0604020202020204" pitchFamily="34" charset="0"/>
              <a:buChar char="•"/>
            </a:pPr>
            <a:r>
              <a:rPr lang="ru-RU" sz="1400" dirty="0" smtClean="0"/>
              <a:t>Заявки </a:t>
            </a:r>
            <a:r>
              <a:rPr lang="ru-RU" sz="1400" u="sng" dirty="0"/>
              <a:t>о расхождении по количеству, </a:t>
            </a:r>
            <a:r>
              <a:rPr lang="ru-RU" sz="1400" u="sng" dirty="0" smtClean="0"/>
              <a:t>подтверждения </a:t>
            </a:r>
            <a:r>
              <a:rPr lang="ru-RU" sz="1400" u="sng" dirty="0"/>
              <a:t>приема или </a:t>
            </a:r>
            <a:r>
              <a:rPr lang="ru-RU" sz="1400" u="sng" dirty="0" smtClean="0"/>
              <a:t>отказа </a:t>
            </a:r>
            <a:r>
              <a:rPr lang="ru-RU" sz="1400" u="sng" dirty="0"/>
              <a:t>в приеме алкогольной продукции </a:t>
            </a:r>
            <a:r>
              <a:rPr lang="ru-RU" sz="1400" dirty="0"/>
              <a:t>подаются в срок </a:t>
            </a:r>
            <a:r>
              <a:rPr lang="ru-RU" sz="1400" b="1" dirty="0"/>
              <a:t>не более 3</a:t>
            </a:r>
            <a:r>
              <a:rPr lang="ru-RU" sz="1400" dirty="0"/>
              <a:t> рабочих дней для городов и </a:t>
            </a:r>
            <a:r>
              <a:rPr lang="ru-RU" sz="1400" b="1" dirty="0"/>
              <a:t>7</a:t>
            </a:r>
            <a:r>
              <a:rPr lang="ru-RU" sz="1400" dirty="0"/>
              <a:t> рабочих дней для сельской местности со дня фактического получения ими алкогольной продукции. </a:t>
            </a:r>
            <a:endParaRPr lang="ru-RU" sz="1400" dirty="0" smtClean="0"/>
          </a:p>
          <a:p>
            <a:pPr marL="285750" lvl="0" indent="-285750">
              <a:spcAft>
                <a:spcPts val="600"/>
              </a:spcAft>
              <a:buFont typeface="Arial" panose="020B0604020202020204" pitchFamily="34" charset="0"/>
              <a:buChar char="•"/>
            </a:pPr>
            <a:r>
              <a:rPr lang="ru-RU" sz="1400" u="sng" dirty="0" smtClean="0"/>
              <a:t>Списание </a:t>
            </a:r>
            <a:r>
              <a:rPr lang="ru-RU" sz="1400" u="sng" dirty="0"/>
              <a:t>алкогольной продукции </a:t>
            </a:r>
            <a:r>
              <a:rPr lang="ru-RU" sz="1400" dirty="0"/>
              <a:t>проводится </a:t>
            </a:r>
            <a:r>
              <a:rPr lang="ru-RU" sz="1400" b="1" dirty="0"/>
              <a:t>не позднее следующего рабочего </a:t>
            </a:r>
            <a:r>
              <a:rPr lang="ru-RU" sz="1400" dirty="0"/>
              <a:t>дня после даты фактического списания, а </a:t>
            </a:r>
            <a:r>
              <a:rPr lang="ru-RU" sz="1400" u="sng" dirty="0"/>
              <a:t>постановка на баланс </a:t>
            </a:r>
            <a:r>
              <a:rPr lang="ru-RU" sz="1400" dirty="0"/>
              <a:t>– </a:t>
            </a:r>
            <a:r>
              <a:rPr lang="ru-RU" sz="1400" b="1" dirty="0"/>
              <a:t>по мере </a:t>
            </a:r>
            <a:r>
              <a:rPr lang="ru-RU" sz="1400" b="1" dirty="0" smtClean="0"/>
              <a:t>необходимости</a:t>
            </a:r>
            <a:r>
              <a:rPr lang="ru-RU" sz="1400" dirty="0" smtClean="0"/>
              <a:t>.</a:t>
            </a:r>
          </a:p>
          <a:p>
            <a:pPr marL="285750" lvl="0" indent="-285750">
              <a:spcAft>
                <a:spcPts val="600"/>
              </a:spcAft>
              <a:buFont typeface="Arial" panose="020B0604020202020204" pitchFamily="34" charset="0"/>
              <a:buChar char="•"/>
            </a:pPr>
            <a:r>
              <a:rPr lang="ru-RU" sz="1400" dirty="0" smtClean="0"/>
              <a:t>Заявка </a:t>
            </a:r>
            <a:r>
              <a:rPr lang="ru-RU" sz="1400" dirty="0"/>
              <a:t>о фиксации в ЕГАИС информации </a:t>
            </a:r>
            <a:r>
              <a:rPr lang="ru-RU" sz="1400" u="sng" dirty="0"/>
              <a:t>о розничной продаже (возврате)</a:t>
            </a:r>
            <a:r>
              <a:rPr lang="ru-RU" sz="1400" dirty="0"/>
              <a:t> маркированной алкогольной продукции направляется </a:t>
            </a:r>
            <a:r>
              <a:rPr lang="ru-RU" sz="1400" b="1" dirty="0"/>
              <a:t>в момент оформления кассового чека</a:t>
            </a:r>
            <a:r>
              <a:rPr lang="ru-RU" sz="1400" dirty="0" smtClean="0"/>
              <a:t>.</a:t>
            </a:r>
          </a:p>
          <a:p>
            <a:pPr lvl="0"/>
            <a:r>
              <a:rPr lang="ru-RU" sz="1400" u="sng" dirty="0" smtClean="0"/>
              <a:t>Подтверждение </a:t>
            </a:r>
            <a:r>
              <a:rPr lang="ru-RU" sz="1400" u="sng" dirty="0"/>
              <a:t>или отказ в фиксации заявки </a:t>
            </a:r>
            <a:r>
              <a:rPr lang="ru-RU" sz="1400" dirty="0"/>
              <a:t>в ЕГАИС уполномоченным органом должно занимать </a:t>
            </a:r>
            <a:r>
              <a:rPr lang="ru-RU" sz="1400" b="1" dirty="0"/>
              <a:t>не более 12 часов </a:t>
            </a:r>
            <a:r>
              <a:rPr lang="ru-RU" sz="1400" dirty="0"/>
              <a:t>с момента представления заявки</a:t>
            </a:r>
            <a:r>
              <a:rPr lang="ru-RU" sz="1400" dirty="0" smtClean="0"/>
              <a:t>.</a:t>
            </a:r>
            <a:endParaRPr lang="ru-RU" sz="1400" b="1"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29</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857855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23528" y="1268760"/>
            <a:ext cx="8299450" cy="2462213"/>
          </a:xfrm>
          <a:prstGeom prst="rect">
            <a:avLst/>
          </a:prstGeom>
          <a:solidFill>
            <a:schemeClr val="bg1">
              <a:lumMod val="95000"/>
            </a:schemeClr>
          </a:solidFill>
          <a:ln>
            <a:noFill/>
          </a:ln>
          <a:extLst/>
        </p:spPr>
        <p:txBody>
          <a:bodyPr>
            <a:spAutoFit/>
          </a:bodyPr>
          <a:lstStyle/>
          <a:p>
            <a:pPr algn="just">
              <a:defRPr/>
            </a:pPr>
            <a:endParaRPr lang="ru-RU" sz="1400" b="1" dirty="0" smtClean="0">
              <a:solidFill>
                <a:schemeClr val="tx1">
                  <a:lumMod val="85000"/>
                  <a:lumOff val="15000"/>
                </a:schemeClr>
              </a:solidFill>
            </a:endParaRPr>
          </a:p>
          <a:p>
            <a:pPr algn="just">
              <a:defRPr/>
            </a:pPr>
            <a:endParaRPr lang="ru-RU" sz="1400" b="1" dirty="0">
              <a:solidFill>
                <a:schemeClr val="tx1">
                  <a:lumMod val="85000"/>
                  <a:lumOff val="15000"/>
                </a:schemeClr>
              </a:solidFill>
            </a:endParaRPr>
          </a:p>
          <a:p>
            <a:pPr algn="just">
              <a:defRPr/>
            </a:pPr>
            <a:endParaRPr lang="ru-RU" sz="1400" b="1" dirty="0" smtClean="0">
              <a:solidFill>
                <a:schemeClr val="tx1">
                  <a:lumMod val="85000"/>
                  <a:lumOff val="15000"/>
                </a:schemeClr>
              </a:solidFill>
            </a:endParaRPr>
          </a:p>
          <a:p>
            <a:pPr algn="just">
              <a:defRPr/>
            </a:pPr>
            <a:endParaRPr lang="ru-RU" sz="1400" b="1" dirty="0">
              <a:solidFill>
                <a:schemeClr val="tx1">
                  <a:lumMod val="85000"/>
                  <a:lumOff val="15000"/>
                </a:schemeClr>
              </a:solidFill>
            </a:endParaRPr>
          </a:p>
          <a:p>
            <a:pPr algn="just">
              <a:defRPr/>
            </a:pPr>
            <a:endParaRPr lang="ru-RU" sz="1400" b="1" dirty="0" smtClean="0">
              <a:solidFill>
                <a:schemeClr val="tx1">
                  <a:lumMod val="85000"/>
                  <a:lumOff val="15000"/>
                </a:schemeClr>
              </a:solidFill>
            </a:endParaRPr>
          </a:p>
          <a:p>
            <a:pPr algn="just">
              <a:defRPr/>
            </a:pPr>
            <a:endParaRPr lang="ru-RU" sz="1400" b="1" dirty="0">
              <a:solidFill>
                <a:schemeClr val="tx1">
                  <a:lumMod val="85000"/>
                  <a:lumOff val="15000"/>
                </a:schemeClr>
              </a:solidFill>
            </a:endParaRPr>
          </a:p>
          <a:p>
            <a:pPr algn="just">
              <a:defRPr/>
            </a:pPr>
            <a:endParaRPr lang="ru-RU" sz="1400" b="1" dirty="0" smtClean="0">
              <a:solidFill>
                <a:schemeClr val="tx1">
                  <a:lumMod val="85000"/>
                  <a:lumOff val="15000"/>
                </a:schemeClr>
              </a:solidFill>
            </a:endParaRPr>
          </a:p>
          <a:p>
            <a:pPr algn="just">
              <a:defRPr/>
            </a:pPr>
            <a:endParaRPr lang="ru-RU" sz="1400" b="1" dirty="0">
              <a:solidFill>
                <a:schemeClr val="tx1">
                  <a:lumMod val="85000"/>
                  <a:lumOff val="15000"/>
                </a:schemeClr>
              </a:solidFill>
            </a:endParaRPr>
          </a:p>
          <a:p>
            <a:pPr algn="just">
              <a:defRPr/>
            </a:pPr>
            <a:endParaRPr lang="ru-RU" sz="1400" b="1" dirty="0" smtClean="0">
              <a:solidFill>
                <a:schemeClr val="tx1">
                  <a:lumMod val="85000"/>
                  <a:lumOff val="15000"/>
                </a:schemeClr>
              </a:solidFill>
            </a:endParaRPr>
          </a:p>
          <a:p>
            <a:pPr algn="just">
              <a:defRPr/>
            </a:pPr>
            <a:endParaRPr lang="ru-RU" sz="1400" b="1" dirty="0">
              <a:solidFill>
                <a:schemeClr val="tx1">
                  <a:lumMod val="85000"/>
                  <a:lumOff val="15000"/>
                </a:schemeClr>
              </a:solidFill>
            </a:endParaRPr>
          </a:p>
          <a:p>
            <a:pPr algn="just">
              <a:defRPr/>
            </a:pPr>
            <a:endParaRPr lang="ru-RU" sz="1400" b="1" dirty="0">
              <a:solidFill>
                <a:schemeClr val="tx1">
                  <a:lumMod val="85000"/>
                  <a:lumOff val="15000"/>
                </a:schemeClr>
              </a:solidFill>
            </a:endParaRPr>
          </a:p>
        </p:txBody>
      </p:sp>
      <p:sp>
        <p:nvSpPr>
          <p:cNvPr id="7" name="Rectangle 14"/>
          <p:cNvSpPr>
            <a:spLocks noChangeArrowheads="1"/>
          </p:cNvSpPr>
          <p:nvPr/>
        </p:nvSpPr>
        <p:spPr bwMode="auto">
          <a:xfrm>
            <a:off x="323528" y="4132237"/>
            <a:ext cx="8352928" cy="1384995"/>
          </a:xfrm>
          <a:prstGeom prst="rect">
            <a:avLst/>
          </a:prstGeom>
          <a:noFill/>
          <a:ln>
            <a:noFill/>
          </a:ln>
          <a:effectLst/>
          <a:extLst/>
        </p:spPr>
        <p:txBody>
          <a:bodyPr wrap="square">
            <a:spAutoFit/>
          </a:bodyPr>
          <a:lstStyle/>
          <a:p>
            <a:pPr>
              <a:lnSpc>
                <a:spcPct val="120000"/>
              </a:lnSpc>
              <a:tabLst>
                <a:tab pos="228600" algn="l"/>
                <a:tab pos="457200" algn="l"/>
              </a:tabLst>
              <a:defRPr/>
            </a:pPr>
            <a:r>
              <a:rPr lang="ru-RU" sz="1400" dirty="0" smtClean="0">
                <a:solidFill>
                  <a:schemeClr val="tx1">
                    <a:lumMod val="85000"/>
                    <a:lumOff val="15000"/>
                  </a:schemeClr>
                </a:solidFill>
              </a:rPr>
              <a:t>Закон </a:t>
            </a:r>
            <a:r>
              <a:rPr lang="ru-RU" sz="1400" dirty="0">
                <a:solidFill>
                  <a:schemeClr val="tx1">
                    <a:lumMod val="85000"/>
                    <a:lumOff val="15000"/>
                  </a:schemeClr>
                </a:solidFill>
              </a:rPr>
              <a:t>обеспечивает </a:t>
            </a:r>
            <a:r>
              <a:rPr lang="ru-RU" sz="1400" dirty="0" smtClean="0">
                <a:solidFill>
                  <a:schemeClr val="tx1">
                    <a:lumMod val="85000"/>
                    <a:lumOff val="15000"/>
                  </a:schemeClr>
                </a:solidFill>
              </a:rPr>
              <a:t>государственное </a:t>
            </a:r>
            <a:r>
              <a:rPr lang="ru-RU" sz="1400" dirty="0">
                <a:solidFill>
                  <a:schemeClr val="tx1">
                    <a:lumMod val="85000"/>
                    <a:lumOff val="15000"/>
                  </a:schemeClr>
                </a:solidFill>
              </a:rPr>
              <a:t>регулирование в области промышленного производства и оборота этилового спирта, алкогольной и спиртосодержащей продукции, </a:t>
            </a:r>
            <a:r>
              <a:rPr lang="ru-RU" sz="1400" dirty="0" smtClean="0">
                <a:solidFill>
                  <a:schemeClr val="tx1">
                    <a:lumMod val="85000"/>
                    <a:lumOff val="15000"/>
                  </a:schemeClr>
                </a:solidFill>
              </a:rPr>
              <a:t>направленное на защиту </a:t>
            </a:r>
            <a:r>
              <a:rPr lang="ru-RU" sz="1400" dirty="0">
                <a:solidFill>
                  <a:schemeClr val="tx1">
                    <a:lumMod val="85000"/>
                    <a:lumOff val="15000"/>
                  </a:schemeClr>
                </a:solidFill>
              </a:rPr>
              <a:t>экономических интересов </a:t>
            </a:r>
            <a:r>
              <a:rPr lang="ru-RU" sz="1400" dirty="0" smtClean="0">
                <a:solidFill>
                  <a:schemeClr val="tx1">
                    <a:lumMod val="85000"/>
                    <a:lumOff val="15000"/>
                  </a:schemeClr>
                </a:solidFill>
              </a:rPr>
              <a:t>РФ, обеспечение нужд потребителей в указанной продукции, а также на повышение ее качества и проведение </a:t>
            </a:r>
            <a:r>
              <a:rPr lang="ru-RU" sz="1400" dirty="0">
                <a:solidFill>
                  <a:schemeClr val="tx1">
                    <a:lumMod val="85000"/>
                    <a:lumOff val="15000"/>
                  </a:schemeClr>
                </a:solidFill>
              </a:rPr>
              <a:t>контроля за соблюдением законодательства, норм и правил в регулируемой области. </a:t>
            </a:r>
            <a:endParaRPr lang="ru-RU" sz="1400" dirty="0" smtClean="0">
              <a:solidFill>
                <a:schemeClr val="tx1">
                  <a:lumMod val="85000"/>
                  <a:lumOff val="15000"/>
                </a:schemeClr>
              </a:solidFill>
            </a:endParaRPr>
          </a:p>
          <a:p>
            <a:pPr>
              <a:lnSpc>
                <a:spcPct val="120000"/>
              </a:lnSpc>
              <a:tabLst>
                <a:tab pos="228600" algn="l"/>
                <a:tab pos="457200" algn="l"/>
              </a:tabLst>
              <a:defRPr/>
            </a:pPr>
            <a:r>
              <a:rPr lang="ru-RU" sz="1400" dirty="0" smtClean="0">
                <a:solidFill>
                  <a:schemeClr val="tx1">
                    <a:lumMod val="85000"/>
                    <a:lumOff val="15000"/>
                  </a:schemeClr>
                </a:solidFill>
              </a:rPr>
              <a:t>Закон также устанавливает </a:t>
            </a:r>
            <a:r>
              <a:rPr lang="ru-RU" sz="1400" dirty="0">
                <a:solidFill>
                  <a:schemeClr val="tx1">
                    <a:lumMod val="85000"/>
                    <a:lumOff val="15000"/>
                  </a:schemeClr>
                </a:solidFill>
              </a:rPr>
              <a:t>ограничения потребления (распития) алкогольной продукции в </a:t>
            </a:r>
            <a:r>
              <a:rPr lang="ru-RU" sz="1400" dirty="0" smtClean="0">
                <a:solidFill>
                  <a:schemeClr val="tx1">
                    <a:lumMod val="85000"/>
                    <a:lumOff val="15000"/>
                  </a:schemeClr>
                </a:solidFill>
              </a:rPr>
              <a:t>РФ.</a:t>
            </a:r>
            <a:endParaRPr lang="ru-RU" sz="1400" dirty="0">
              <a:solidFill>
                <a:schemeClr val="tx1">
                  <a:lumMod val="85000"/>
                  <a:lumOff val="15000"/>
                </a:schemeClr>
              </a:solidFill>
            </a:endParaRPr>
          </a:p>
        </p:txBody>
      </p:sp>
      <p:sp>
        <p:nvSpPr>
          <p:cNvPr id="2" name="Прямоугольник 1"/>
          <p:cNvSpPr/>
          <p:nvPr/>
        </p:nvSpPr>
        <p:spPr>
          <a:xfrm>
            <a:off x="467544" y="1412776"/>
            <a:ext cx="8136904" cy="2308324"/>
          </a:xfrm>
          <a:prstGeom prst="rect">
            <a:avLst/>
          </a:prstGeom>
        </p:spPr>
        <p:txBody>
          <a:bodyPr wrap="square">
            <a:spAutoFit/>
          </a:bodyPr>
          <a:lstStyle/>
          <a:p>
            <a:pPr algn="ctr">
              <a:lnSpc>
                <a:spcPct val="120000"/>
              </a:lnSpc>
              <a:defRPr/>
            </a:pPr>
            <a:r>
              <a:rPr lang="ru-RU" sz="1400" b="1" dirty="0">
                <a:solidFill>
                  <a:schemeClr val="tx1">
                    <a:lumMod val="85000"/>
                    <a:lumOff val="15000"/>
                  </a:schemeClr>
                </a:solidFill>
              </a:rPr>
              <a:t>Основным нормативным документом, регламентирующим деятельность </a:t>
            </a:r>
          </a:p>
          <a:p>
            <a:pPr algn="ctr">
              <a:lnSpc>
                <a:spcPct val="120000"/>
              </a:lnSpc>
              <a:defRPr/>
            </a:pPr>
            <a:r>
              <a:rPr lang="ru-RU" sz="1400" b="1" dirty="0">
                <a:solidFill>
                  <a:schemeClr val="tx1">
                    <a:lumMod val="85000"/>
                    <a:lumOff val="15000"/>
                  </a:schemeClr>
                </a:solidFill>
              </a:rPr>
              <a:t>участников алкогольного </a:t>
            </a:r>
            <a:r>
              <a:rPr lang="ru-RU" sz="1400" b="1" dirty="0" smtClean="0">
                <a:solidFill>
                  <a:schemeClr val="tx1">
                    <a:lumMod val="85000"/>
                    <a:lumOff val="15000"/>
                  </a:schemeClr>
                </a:solidFill>
              </a:rPr>
              <a:t>рынка, </a:t>
            </a:r>
            <a:r>
              <a:rPr lang="ru-RU" sz="1400" b="1" dirty="0">
                <a:solidFill>
                  <a:schemeClr val="tx1">
                    <a:lumMod val="85000"/>
                    <a:lumOff val="15000"/>
                  </a:schemeClr>
                </a:solidFill>
              </a:rPr>
              <a:t>является </a:t>
            </a:r>
            <a:endParaRPr lang="ru-RU" sz="1400" b="1" dirty="0" smtClean="0">
              <a:solidFill>
                <a:schemeClr val="tx1">
                  <a:lumMod val="85000"/>
                  <a:lumOff val="15000"/>
                </a:schemeClr>
              </a:solidFill>
            </a:endParaRPr>
          </a:p>
          <a:p>
            <a:pPr algn="ctr">
              <a:lnSpc>
                <a:spcPct val="120000"/>
              </a:lnSpc>
              <a:defRPr/>
            </a:pPr>
            <a:r>
              <a:rPr lang="ru-RU" sz="2000" b="1" dirty="0" smtClean="0">
                <a:solidFill>
                  <a:schemeClr val="tx1">
                    <a:lumMod val="85000"/>
                    <a:lumOff val="15000"/>
                  </a:schemeClr>
                </a:solidFill>
              </a:rPr>
              <a:t>Федеральный Закон </a:t>
            </a:r>
            <a:r>
              <a:rPr lang="ru-RU" sz="2000" b="1" dirty="0">
                <a:solidFill>
                  <a:schemeClr val="tx1">
                    <a:lumMod val="85000"/>
                    <a:lumOff val="15000"/>
                  </a:schemeClr>
                </a:solidFill>
              </a:rPr>
              <a:t>от 22.11.1995 № </a:t>
            </a:r>
            <a:r>
              <a:rPr lang="ru-RU" sz="2000" b="1" dirty="0" smtClean="0">
                <a:solidFill>
                  <a:schemeClr val="tx1">
                    <a:lumMod val="85000"/>
                    <a:lumOff val="15000"/>
                  </a:schemeClr>
                </a:solidFill>
              </a:rPr>
              <a:t>171-ФЗ</a:t>
            </a:r>
            <a:endParaRPr lang="ru-RU" sz="2000" b="1" dirty="0">
              <a:solidFill>
                <a:schemeClr val="tx1">
                  <a:lumMod val="85000"/>
                  <a:lumOff val="15000"/>
                </a:schemeClr>
              </a:solidFill>
            </a:endParaRPr>
          </a:p>
          <a:p>
            <a:pPr algn="ctr">
              <a:lnSpc>
                <a:spcPct val="120000"/>
              </a:lnSpc>
              <a:defRPr/>
            </a:pPr>
            <a:endParaRPr lang="ru-RU" sz="1400" b="1" dirty="0">
              <a:solidFill>
                <a:schemeClr val="tx1">
                  <a:lumMod val="85000"/>
                  <a:lumOff val="15000"/>
                </a:schemeClr>
              </a:solidFill>
              <a:latin typeface="Century" panose="02040604050505020304" pitchFamily="18" charset="0"/>
            </a:endParaRPr>
          </a:p>
          <a:p>
            <a:pPr algn="ctr">
              <a:lnSpc>
                <a:spcPct val="120000"/>
              </a:lnSpc>
              <a:defRPr/>
            </a:pPr>
            <a:r>
              <a:rPr lang="ru-RU" sz="1400" dirty="0">
                <a:solidFill>
                  <a:schemeClr val="tx1">
                    <a:lumMod val="85000"/>
                    <a:lumOff val="15000"/>
                  </a:schemeClr>
                </a:solidFill>
              </a:rPr>
              <a:t>«</a:t>
            </a:r>
            <a:r>
              <a:rPr lang="ru-RU" sz="1400" i="1" dirty="0">
                <a:solidFill>
                  <a:schemeClr val="tx1">
                    <a:lumMod val="85000"/>
                    <a:lumOff val="15000"/>
                  </a:schemeClr>
                </a:solidFill>
              </a:rPr>
              <a:t>О государственном регулировании производства и оборота</a:t>
            </a:r>
          </a:p>
          <a:p>
            <a:pPr algn="ctr">
              <a:lnSpc>
                <a:spcPct val="120000"/>
              </a:lnSpc>
              <a:defRPr/>
            </a:pPr>
            <a:r>
              <a:rPr lang="ru-RU" sz="1400" i="1" dirty="0">
                <a:solidFill>
                  <a:schemeClr val="tx1">
                    <a:lumMod val="85000"/>
                    <a:lumOff val="15000"/>
                  </a:schemeClr>
                </a:solidFill>
              </a:rPr>
              <a:t>этилового спирта, алкогольной и спиртосодержащей продукции</a:t>
            </a:r>
          </a:p>
          <a:p>
            <a:pPr algn="ctr">
              <a:lnSpc>
                <a:spcPct val="120000"/>
              </a:lnSpc>
              <a:defRPr/>
            </a:pPr>
            <a:r>
              <a:rPr lang="ru-RU" sz="1400" i="1" dirty="0">
                <a:solidFill>
                  <a:schemeClr val="tx1">
                    <a:lumMod val="85000"/>
                    <a:lumOff val="15000"/>
                  </a:schemeClr>
                </a:solidFill>
              </a:rPr>
              <a:t>и об ограничении потребления (распития) алкогольной продукции</a:t>
            </a:r>
            <a:r>
              <a:rPr lang="ru-RU" sz="1400" dirty="0">
                <a:solidFill>
                  <a:schemeClr val="tx1">
                    <a:lumMod val="85000"/>
                    <a:lumOff val="15000"/>
                  </a:schemeClr>
                </a:solidFill>
              </a:rPr>
              <a:t>»</a:t>
            </a:r>
          </a:p>
          <a:p>
            <a:pPr algn="ctr">
              <a:lnSpc>
                <a:spcPct val="120000"/>
              </a:lnSpc>
              <a:defRPr/>
            </a:pPr>
            <a:r>
              <a:rPr lang="ru-RU" sz="1600" b="1" dirty="0">
                <a:solidFill>
                  <a:srgbClr val="C82031"/>
                </a:solidFill>
                <a:latin typeface="+mj-lt"/>
                <a:cs typeface="Arial" panose="020B0604020202020204" pitchFamily="34" charset="0"/>
              </a:rPr>
              <a:t>с изменениями от 29 июня 2015 г. (182-ФЗ)</a:t>
            </a:r>
            <a:endParaRPr lang="en-US" sz="1600" b="1" dirty="0">
              <a:solidFill>
                <a:srgbClr val="C82031"/>
              </a:solidFill>
              <a:latin typeface="+mj-lt"/>
              <a:cs typeface="Arial" panose="020B0604020202020204" pitchFamily="34" charset="0"/>
            </a:endParaRPr>
          </a:p>
        </p:txBody>
      </p:sp>
      <p:sp>
        <p:nvSpPr>
          <p:cNvPr id="8"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a:t>
            </a:fld>
            <a:endParaRPr lang="ru-RU" sz="1800" b="1" dirty="0">
              <a:solidFill>
                <a:srgbClr val="721A1D"/>
              </a:solidFill>
            </a:endParaRPr>
          </a:p>
        </p:txBody>
      </p:sp>
      <p:grpSp>
        <p:nvGrpSpPr>
          <p:cNvPr id="9"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3" name="Рисунок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0599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63688" y="332656"/>
            <a:ext cx="5976664" cy="830997"/>
          </a:xfrm>
          <a:prstGeom prst="rect">
            <a:avLst/>
          </a:prstGeom>
        </p:spPr>
        <p:txBody>
          <a:bodyPr wrap="square">
            <a:spAutoFit/>
          </a:bodyPr>
          <a:lstStyle/>
          <a:p>
            <a:pPr algn="ctr"/>
            <a:r>
              <a:rPr lang="ru-RU" sz="2400" b="1" dirty="0">
                <a:solidFill>
                  <a:srgbClr val="C82031"/>
                </a:solidFill>
                <a:latin typeface="+mj-lt"/>
                <a:cs typeface="Arial" panose="020B0604020202020204" pitchFamily="34" charset="0"/>
              </a:rPr>
              <a:t>Нюансы: </a:t>
            </a:r>
          </a:p>
          <a:p>
            <a:pPr algn="ctr"/>
            <a:r>
              <a:rPr lang="ru-RU" sz="2400" b="1" dirty="0">
                <a:solidFill>
                  <a:srgbClr val="C82031"/>
                </a:solidFill>
                <a:latin typeface="+mj-lt"/>
                <a:cs typeface="Arial" panose="020B0604020202020204" pitchFamily="34" charset="0"/>
              </a:rPr>
              <a:t>ситуация с декларированием в ФСРАР</a:t>
            </a:r>
          </a:p>
        </p:txBody>
      </p:sp>
      <p:sp>
        <p:nvSpPr>
          <p:cNvPr id="2" name="Прямоугольник 1"/>
          <p:cNvSpPr/>
          <p:nvPr/>
        </p:nvSpPr>
        <p:spPr>
          <a:xfrm>
            <a:off x="467544" y="1556792"/>
            <a:ext cx="8064895" cy="815608"/>
          </a:xfrm>
          <a:prstGeom prst="rect">
            <a:avLst/>
          </a:prstGeom>
        </p:spPr>
        <p:txBody>
          <a:bodyPr wrap="square">
            <a:spAutoFit/>
          </a:bodyPr>
          <a:lstStyle/>
          <a:p>
            <a:pPr>
              <a:spcAft>
                <a:spcPts val="600"/>
              </a:spcAft>
            </a:pPr>
            <a:r>
              <a:rPr lang="ru-RU" sz="1400" b="1" dirty="0" smtClean="0">
                <a:solidFill>
                  <a:schemeClr val="tx1">
                    <a:lumMod val="85000"/>
                    <a:lumOff val="15000"/>
                  </a:schemeClr>
                </a:solidFill>
              </a:rPr>
              <a:t>	На текущий момент реализована возможность использования носителей и ключей подписи, полученных </a:t>
            </a:r>
            <a:r>
              <a:rPr lang="ru-RU" sz="1400" b="1" dirty="0">
                <a:solidFill>
                  <a:schemeClr val="tx1">
                    <a:lumMod val="85000"/>
                    <a:lumOff val="15000"/>
                  </a:schemeClr>
                </a:solidFill>
              </a:rPr>
              <a:t>для работы в системе </a:t>
            </a:r>
            <a:r>
              <a:rPr lang="ru-RU" sz="1400" b="1" dirty="0" smtClean="0">
                <a:solidFill>
                  <a:schemeClr val="tx1">
                    <a:lumMod val="85000"/>
                    <a:lumOff val="15000"/>
                  </a:schemeClr>
                </a:solidFill>
              </a:rPr>
              <a:t>ЕГАИС для декларирования в ФСРАР</a:t>
            </a:r>
            <a:r>
              <a:rPr lang="ru-RU" sz="1400" b="1" dirty="0">
                <a:solidFill>
                  <a:schemeClr val="tx1">
                    <a:lumMod val="85000"/>
                    <a:lumOff val="15000"/>
                  </a:schemeClr>
                </a:solidFill>
              </a:rPr>
              <a:t>.</a:t>
            </a:r>
            <a:endParaRPr lang="ru-RU" sz="1400" b="1" dirty="0" smtClean="0">
              <a:solidFill>
                <a:schemeClr val="tx1">
                  <a:lumMod val="85000"/>
                  <a:lumOff val="15000"/>
                </a:schemeClr>
              </a:solidFill>
            </a:endParaRPr>
          </a:p>
          <a:p>
            <a:pPr lvl="1"/>
            <a:endParaRPr lang="en-US" sz="1400" dirty="0" smtClean="0">
              <a:solidFill>
                <a:schemeClr val="tx1">
                  <a:lumMod val="75000"/>
                  <a:lumOff val="25000"/>
                </a:schemeClr>
              </a:solidFill>
            </a:endParaRPr>
          </a:p>
        </p:txBody>
      </p:sp>
      <p:sp>
        <p:nvSpPr>
          <p:cNvPr id="3" name="Прямоугольник 2"/>
          <p:cNvSpPr/>
          <p:nvPr/>
        </p:nvSpPr>
        <p:spPr>
          <a:xfrm>
            <a:off x="2549633" y="3129503"/>
            <a:ext cx="5976663" cy="1323439"/>
          </a:xfrm>
          <a:prstGeom prst="rect">
            <a:avLst/>
          </a:prstGeom>
        </p:spPr>
        <p:txBody>
          <a:bodyPr wrap="square">
            <a:spAutoFit/>
          </a:bodyPr>
          <a:lstStyle/>
          <a:p>
            <a:pPr>
              <a:spcAft>
                <a:spcPts val="600"/>
              </a:spcAft>
            </a:pPr>
            <a:r>
              <a:rPr lang="ru-RU" sz="1400" b="1" dirty="0">
                <a:solidFill>
                  <a:schemeClr val="tx1">
                    <a:lumMod val="85000"/>
                    <a:lumOff val="15000"/>
                  </a:schemeClr>
                </a:solidFill>
              </a:rPr>
              <a:t>Декларирование в ФСРАР как было, так пока и остается. </a:t>
            </a:r>
            <a:endParaRPr lang="ru-RU" sz="1400" b="1" dirty="0" smtClean="0">
              <a:solidFill>
                <a:schemeClr val="tx1">
                  <a:lumMod val="85000"/>
                  <a:lumOff val="15000"/>
                </a:schemeClr>
              </a:solidFill>
            </a:endParaRPr>
          </a:p>
          <a:p>
            <a:pPr>
              <a:spcAft>
                <a:spcPts val="600"/>
              </a:spcAft>
            </a:pPr>
            <a:r>
              <a:rPr lang="ru-RU" sz="1400" dirty="0" smtClean="0">
                <a:solidFill>
                  <a:schemeClr val="tx1">
                    <a:lumMod val="85000"/>
                    <a:lumOff val="15000"/>
                  </a:schemeClr>
                </a:solidFill>
              </a:rPr>
              <a:t>После </a:t>
            </a:r>
            <a:r>
              <a:rPr lang="ru-RU" sz="1400" dirty="0">
                <a:solidFill>
                  <a:schemeClr val="tx1">
                    <a:lumMod val="85000"/>
                    <a:lumOff val="15000"/>
                  </a:schemeClr>
                </a:solidFill>
              </a:rPr>
              <a:t>полного подключения всех участников рынка к системе ЕГАИС и фиксации в системе всех данных, декларирование, скорее всего, будет </a:t>
            </a:r>
            <a:r>
              <a:rPr lang="ru-RU" sz="1400" dirty="0" smtClean="0">
                <a:solidFill>
                  <a:schemeClr val="tx1">
                    <a:lumMod val="85000"/>
                    <a:lumOff val="15000"/>
                  </a:schemeClr>
                </a:solidFill>
              </a:rPr>
              <a:t>отменено.</a:t>
            </a:r>
          </a:p>
          <a:p>
            <a:pPr>
              <a:spcAft>
                <a:spcPts val="600"/>
              </a:spcAft>
            </a:pPr>
            <a:endParaRPr lang="ru-RU" sz="1400" b="1" dirty="0">
              <a:solidFill>
                <a:schemeClr val="tx1">
                  <a:lumMod val="85000"/>
                  <a:lumOff val="15000"/>
                </a:schemeClr>
              </a:solidFill>
            </a:endParaRPr>
          </a:p>
        </p:txBody>
      </p:sp>
      <p:pic>
        <p:nvPicPr>
          <p:cNvPr id="10242" name="Picture 2" descr="http://creditzzz.ru/wp-content/uploads/2015/08/12322-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131734"/>
            <a:ext cx="1872209" cy="1872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539551" y="2737847"/>
            <a:ext cx="7848872"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39552" y="5363924"/>
            <a:ext cx="7848872" cy="369332"/>
          </a:xfrm>
          <a:prstGeom prst="rect">
            <a:avLst/>
          </a:prstGeom>
        </p:spPr>
        <p:txBody>
          <a:bodyPr wrap="square">
            <a:spAutoFit/>
          </a:bodyPr>
          <a:lstStyle/>
          <a:p>
            <a:pPr>
              <a:spcAft>
                <a:spcPts val="600"/>
              </a:spcAft>
            </a:pPr>
            <a:r>
              <a:rPr lang="ru-RU" b="1" dirty="0">
                <a:solidFill>
                  <a:srgbClr val="C82031"/>
                </a:solidFill>
                <a:latin typeface="+mj-lt"/>
                <a:cs typeface="Arial" panose="020B0604020202020204" pitchFamily="34" charset="0"/>
              </a:rPr>
              <a:t>Подключение к системе ЕГАИС </a:t>
            </a:r>
            <a:r>
              <a:rPr lang="ru-RU" b="1" dirty="0" smtClean="0">
                <a:solidFill>
                  <a:srgbClr val="C82031"/>
                </a:solidFill>
                <a:latin typeface="+mj-lt"/>
                <a:cs typeface="Arial" panose="020B0604020202020204" pitchFamily="34" charset="0"/>
              </a:rPr>
              <a:t>является </a:t>
            </a:r>
            <a:r>
              <a:rPr lang="ru-RU" b="1" dirty="0">
                <a:solidFill>
                  <a:srgbClr val="C82031"/>
                </a:solidFill>
                <a:latin typeface="+mj-lt"/>
                <a:cs typeface="Arial" panose="020B0604020202020204" pitchFamily="34" charset="0"/>
              </a:rPr>
              <a:t>лицензионным требованием</a:t>
            </a:r>
            <a:r>
              <a:rPr lang="ru-RU" b="1" dirty="0">
                <a:solidFill>
                  <a:srgbClr val="C00000"/>
                </a:solidFill>
              </a:rPr>
              <a:t>.</a:t>
            </a:r>
            <a:endParaRPr lang="en-US" b="1" dirty="0">
              <a:solidFill>
                <a:srgbClr val="C00000"/>
              </a:solidFill>
            </a:endParaRPr>
          </a:p>
        </p:txBody>
      </p:sp>
      <p:sp>
        <p:nvSpPr>
          <p:cNvPr id="8"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30</a:t>
            </a:fld>
            <a:endParaRPr lang="ru-RU" sz="1800" b="1" dirty="0">
              <a:solidFill>
                <a:srgbClr val="721A1D"/>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11" name="Group 4"/>
          <p:cNvGrpSpPr>
            <a:grpSpLocks noChangeAspect="1"/>
          </p:cNvGrpSpPr>
          <p:nvPr/>
        </p:nvGrpSpPr>
        <p:grpSpPr bwMode="auto">
          <a:xfrm>
            <a:off x="36776" y="6116974"/>
            <a:ext cx="9142413" cy="634999"/>
            <a:chOff x="6" y="3920"/>
            <a:chExt cx="5759" cy="400"/>
          </a:xfrm>
        </p:grpSpPr>
        <p:sp>
          <p:nvSpPr>
            <p:cNvPr id="12"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0"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1"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8269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975783" y="2222793"/>
            <a:ext cx="7777162" cy="707886"/>
          </a:xfrm>
          <a:prstGeom prst="rect">
            <a:avLst/>
          </a:prstGeom>
          <a:noFill/>
          <a:extLst/>
        </p:spPr>
        <p:txBody>
          <a:bodyPr wrap="square" rtlCol="0">
            <a:spAutoFit/>
          </a:bodyPr>
          <a:lstStyle>
            <a:defPPr>
              <a:defRPr lang="ru-RU"/>
            </a:defPPr>
            <a:lvl1pPr algn="ctr">
              <a:defRPr sz="6600" b="1">
                <a:solidFill>
                  <a:srgbClr val="C82031"/>
                </a:solidFill>
              </a:defRPr>
            </a:lvl1pPr>
          </a:lstStyle>
          <a:p>
            <a:r>
              <a:rPr lang="ru-RU" sz="4000" dirty="0" smtClean="0">
                <a:latin typeface="+mj-lt"/>
                <a:cs typeface="Arial" panose="020B0604020202020204" pitchFamily="34" charset="0"/>
              </a:rPr>
              <a:t>6. Особенности </a:t>
            </a:r>
            <a:r>
              <a:rPr lang="ru-RU" sz="4000" dirty="0">
                <a:latin typeface="+mj-lt"/>
                <a:cs typeface="Arial" panose="020B0604020202020204" pitchFamily="34" charset="0"/>
              </a:rPr>
              <a:t>работы в ЕГАИС</a:t>
            </a:r>
          </a:p>
        </p:txBody>
      </p:sp>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31</a:t>
            </a:fld>
            <a:endParaRPr lang="ru-RU" sz="1800" b="1" dirty="0">
              <a:solidFill>
                <a:srgbClr val="721A1D"/>
              </a:solidFill>
            </a:endParaRPr>
          </a:p>
        </p:txBody>
      </p:sp>
      <p:grpSp>
        <p:nvGrpSpPr>
          <p:cNvPr id="4"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330494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5" name="Прямоугольник 4"/>
          <p:cNvSpPr/>
          <p:nvPr/>
        </p:nvSpPr>
        <p:spPr>
          <a:xfrm>
            <a:off x="539552" y="1340768"/>
            <a:ext cx="7920880" cy="3970318"/>
          </a:xfrm>
          <a:prstGeom prst="rect">
            <a:avLst/>
          </a:prstGeom>
        </p:spPr>
        <p:txBody>
          <a:bodyPr wrap="square">
            <a:spAutoFit/>
          </a:bodyPr>
          <a:lstStyle/>
          <a:p>
            <a:r>
              <a:rPr lang="ru-RU" sz="1400" b="1" dirty="0" smtClean="0"/>
              <a:t>Рекомендации по </a:t>
            </a:r>
            <a:r>
              <a:rPr lang="ru-RU" sz="1400" b="1" dirty="0"/>
              <a:t>фиксации данных в ЕГАИС для участников алкогольного </a:t>
            </a:r>
            <a:r>
              <a:rPr lang="ru-RU" sz="1400" b="1" dirty="0" smtClean="0"/>
              <a:t>рынка, находящихся </a:t>
            </a:r>
            <a:r>
              <a:rPr lang="ru-RU" sz="1400" b="1" dirty="0"/>
              <a:t>в районах с частичным покрытием или нестабильным соединением с сетью Интернет:</a:t>
            </a:r>
          </a:p>
          <a:p>
            <a:endParaRPr lang="ru-RU" sz="1400" dirty="0" smtClean="0"/>
          </a:p>
          <a:p>
            <a:pPr indent="-342900">
              <a:buAutoNum type="arabicPeriod"/>
            </a:pPr>
            <a:r>
              <a:rPr lang="ru-RU" sz="1400" dirty="0"/>
              <a:t>Установку универсального транспортного модуля системы ЕГАИС (далее – УТМ) рекомендуется осуществлять на портативную (переносную) платформу – ноутбук или нетбук.</a:t>
            </a:r>
          </a:p>
          <a:p>
            <a:pPr marL="342900" indent="-342900">
              <a:buAutoNum type="arabicPeriod"/>
            </a:pPr>
            <a:endParaRPr lang="ru-RU" sz="1400" dirty="0"/>
          </a:p>
          <a:p>
            <a:r>
              <a:rPr lang="ru-RU" sz="1400" dirty="0"/>
              <a:t>2. В случае возникновения проблем с передачей данных в ЕГАИС по причине нестабильного соединения с Интернет, рекомендуется переместить портативную платформу с УТМ в географическую точку с устойчивой связью и зафиксировать необходимые данные в ЕГАИС в период, не превышающий максимальные сроки фиксации, указанные в Приказе Росалкогольрегулирования № 414 от 03.12.2015</a:t>
            </a:r>
            <a:r>
              <a:rPr lang="ru-RU" sz="1400" dirty="0" smtClean="0"/>
              <a:t>.</a:t>
            </a:r>
          </a:p>
          <a:p>
            <a:r>
              <a:rPr lang="ru-RU" sz="1400" dirty="0"/>
              <a:t> </a:t>
            </a:r>
          </a:p>
          <a:p>
            <a:r>
              <a:rPr lang="ru-RU" sz="1400" dirty="0"/>
              <a:t>3. После успешной передачи данных в ЕГАИС, портативную платформу необходимо вернуть в место осуществления деятельности</a:t>
            </a:r>
            <a:r>
              <a:rPr lang="ru-RU" sz="1400" dirty="0" smtClean="0"/>
              <a:t>.</a:t>
            </a:r>
          </a:p>
          <a:p>
            <a:endParaRPr lang="ru-RU" sz="1400" dirty="0"/>
          </a:p>
          <a:p>
            <a:r>
              <a:rPr lang="ru-RU" sz="1400" dirty="0"/>
              <a:t>Указанные мероприятия необходимо повторять до восстановления устойчивой связи непосредственно по месту осуществления деятельности организации.</a:t>
            </a:r>
          </a:p>
          <a:p>
            <a:endParaRPr lang="ru-RU" sz="1400" b="1" dirty="0" smtClean="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32</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423271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5" name="Прямоугольник 4"/>
          <p:cNvSpPr/>
          <p:nvPr/>
        </p:nvSpPr>
        <p:spPr>
          <a:xfrm>
            <a:off x="918584" y="455006"/>
            <a:ext cx="7920880" cy="1015663"/>
          </a:xfrm>
          <a:prstGeom prst="rect">
            <a:avLst/>
          </a:prstGeom>
        </p:spPr>
        <p:txBody>
          <a:bodyPr wrap="square">
            <a:spAutoFit/>
          </a:bodyPr>
          <a:lstStyle/>
          <a:p>
            <a:pPr algn="ctr"/>
            <a:r>
              <a:rPr lang="ru-RU" b="1" dirty="0" err="1" smtClean="0"/>
              <a:t>Распроведение</a:t>
            </a:r>
            <a:r>
              <a:rPr lang="ru-RU" b="1" dirty="0" smtClean="0"/>
              <a:t> документов</a:t>
            </a:r>
          </a:p>
          <a:p>
            <a:pPr algn="ctr"/>
            <a:endParaRPr lang="ru-RU" sz="1400" b="1" dirty="0"/>
          </a:p>
          <a:p>
            <a:endParaRPr lang="ru-RU" sz="1400" dirty="0"/>
          </a:p>
          <a:p>
            <a:endParaRPr lang="ru-RU" sz="1400" b="1" dirty="0" smtClean="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33</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274985513"/>
              </p:ext>
            </p:extLst>
          </p:nvPr>
        </p:nvGraphicFramePr>
        <p:xfrm>
          <a:off x="678872" y="1496070"/>
          <a:ext cx="7963105" cy="3918026"/>
        </p:xfrm>
        <a:graphic>
          <a:graphicData uri="http://schemas.openxmlformats.org/drawingml/2006/table">
            <a:tbl>
              <a:tblPr firstRow="1" firstCol="1" bandRow="1">
                <a:tableStyleId>{5C22544A-7EE6-4342-B048-85BDC9FD1C3A}</a:tableStyleId>
              </a:tblPr>
              <a:tblGrid>
                <a:gridCol w="2310306"/>
                <a:gridCol w="1203973"/>
                <a:gridCol w="4448826"/>
              </a:tblGrid>
              <a:tr h="699724">
                <a:tc>
                  <a:txBody>
                    <a:bodyPr/>
                    <a:lstStyle/>
                    <a:p>
                      <a:pPr>
                        <a:spcAft>
                          <a:spcPts val="0"/>
                        </a:spcAft>
                      </a:pPr>
                      <a:r>
                        <a:rPr lang="ru-RU" sz="2000" b="1" dirty="0">
                          <a:solidFill>
                            <a:schemeClr val="tx2">
                              <a:lumMod val="75000"/>
                            </a:schemeClr>
                          </a:solidFill>
                          <a:effectLst/>
                        </a:rPr>
                        <a:t>ТТН (отмена акта)</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a:solidFill>
                            <a:schemeClr val="tx2">
                              <a:lumMod val="75000"/>
                            </a:schemeClr>
                          </a:solidFill>
                          <a:effectLst/>
                        </a:rPr>
                        <a:t>1 регистр</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smtClean="0">
                          <a:solidFill>
                            <a:schemeClr val="tx2">
                              <a:lumMod val="75000"/>
                            </a:schemeClr>
                          </a:solidFill>
                          <a:effectLst/>
                        </a:rPr>
                        <a:t>Отмена </a:t>
                      </a:r>
                      <a:r>
                        <a:rPr lang="ru-RU" sz="2000" b="1" dirty="0">
                          <a:solidFill>
                            <a:schemeClr val="tx2">
                              <a:lumMod val="75000"/>
                            </a:schemeClr>
                          </a:solidFill>
                          <a:effectLst/>
                        </a:rPr>
                        <a:t>проведения </a:t>
                      </a:r>
                      <a:r>
                        <a:rPr lang="ru-RU" sz="2000" b="1" dirty="0" smtClean="0">
                          <a:solidFill>
                            <a:schemeClr val="tx2">
                              <a:lumMod val="75000"/>
                            </a:schemeClr>
                          </a:solidFill>
                          <a:effectLst/>
                        </a:rPr>
                        <a:t>Акта к ТТН</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r>
              <a:tr h="904454">
                <a:tc>
                  <a:txBody>
                    <a:bodyPr/>
                    <a:lstStyle/>
                    <a:p>
                      <a:pPr>
                        <a:spcAft>
                          <a:spcPts val="0"/>
                        </a:spcAft>
                      </a:pPr>
                      <a:r>
                        <a:rPr lang="ru-RU" sz="2000" b="1" dirty="0">
                          <a:solidFill>
                            <a:schemeClr val="tx2">
                              <a:lumMod val="75000"/>
                            </a:schemeClr>
                          </a:solidFill>
                          <a:effectLst/>
                        </a:rPr>
                        <a:t>Акт постановки на баланс</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c>
                  <a:txBody>
                    <a:bodyPr/>
                    <a:lstStyle/>
                    <a:p>
                      <a:pPr>
                        <a:spcAft>
                          <a:spcPts val="0"/>
                        </a:spcAft>
                      </a:pPr>
                      <a:r>
                        <a:rPr lang="ru-RU" sz="2000" b="1" dirty="0">
                          <a:solidFill>
                            <a:schemeClr val="tx2">
                              <a:lumMod val="75000"/>
                            </a:schemeClr>
                          </a:solidFill>
                          <a:effectLst/>
                        </a:rPr>
                        <a:t>1 регистр</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c>
                  <a:txBody>
                    <a:bodyPr/>
                    <a:lstStyle/>
                    <a:p>
                      <a:pPr>
                        <a:spcAft>
                          <a:spcPts val="0"/>
                        </a:spcAft>
                      </a:pPr>
                      <a:r>
                        <a:rPr lang="ru-RU" sz="2000" b="1" dirty="0" smtClean="0">
                          <a:solidFill>
                            <a:schemeClr val="tx2">
                              <a:lumMod val="75000"/>
                            </a:schemeClr>
                          </a:solidFill>
                          <a:effectLst/>
                        </a:rPr>
                        <a:t>Запрос </a:t>
                      </a:r>
                      <a:r>
                        <a:rPr lang="ru-RU" sz="2000" b="1" dirty="0">
                          <a:solidFill>
                            <a:schemeClr val="tx2">
                              <a:lumMod val="75000"/>
                            </a:schemeClr>
                          </a:solidFill>
                          <a:effectLst/>
                        </a:rPr>
                        <a:t>на отмену проведения акта постановки на баланс</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r>
              <a:tr h="699724">
                <a:tc>
                  <a:txBody>
                    <a:bodyPr/>
                    <a:lstStyle/>
                    <a:p>
                      <a:pPr>
                        <a:spcAft>
                          <a:spcPts val="0"/>
                        </a:spcAft>
                      </a:pPr>
                      <a:r>
                        <a:rPr lang="ru-RU" sz="2000" b="1" dirty="0">
                          <a:solidFill>
                            <a:schemeClr val="tx2">
                              <a:lumMod val="75000"/>
                            </a:schemeClr>
                          </a:solidFill>
                          <a:effectLst/>
                        </a:rPr>
                        <a:t>Акт списания с баланса</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a:solidFill>
                            <a:schemeClr val="tx2">
                              <a:lumMod val="75000"/>
                            </a:schemeClr>
                          </a:solidFill>
                          <a:effectLst/>
                        </a:rPr>
                        <a:t>1 регистр</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smtClean="0">
                          <a:solidFill>
                            <a:schemeClr val="tx2">
                              <a:lumMod val="75000"/>
                            </a:schemeClr>
                          </a:solidFill>
                          <a:effectLst/>
                        </a:rPr>
                        <a:t>Запрос </a:t>
                      </a:r>
                      <a:r>
                        <a:rPr lang="ru-RU" sz="2000" b="1" dirty="0">
                          <a:solidFill>
                            <a:schemeClr val="tx2">
                              <a:lumMod val="75000"/>
                            </a:schemeClr>
                          </a:solidFill>
                          <a:effectLst/>
                        </a:rPr>
                        <a:t>на отмену проведения акта списания с баланса</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r>
              <a:tr h="825816">
                <a:tc>
                  <a:txBody>
                    <a:bodyPr/>
                    <a:lstStyle/>
                    <a:p>
                      <a:pPr>
                        <a:spcAft>
                          <a:spcPts val="0"/>
                        </a:spcAft>
                      </a:pPr>
                      <a:r>
                        <a:rPr lang="ru-RU" sz="2000" b="1" dirty="0">
                          <a:solidFill>
                            <a:schemeClr val="tx2">
                              <a:lumMod val="75000"/>
                            </a:schemeClr>
                          </a:solidFill>
                          <a:effectLst/>
                        </a:rPr>
                        <a:t>Отчет о производстве продукции</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c>
                  <a:txBody>
                    <a:bodyPr/>
                    <a:lstStyle/>
                    <a:p>
                      <a:pPr>
                        <a:spcAft>
                          <a:spcPts val="0"/>
                        </a:spcAft>
                      </a:pPr>
                      <a:r>
                        <a:rPr lang="ru-RU" sz="2000" b="1" dirty="0">
                          <a:solidFill>
                            <a:schemeClr val="tx2">
                              <a:lumMod val="75000"/>
                            </a:schemeClr>
                          </a:solidFill>
                          <a:effectLst/>
                        </a:rPr>
                        <a:t>1 регистр</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c>
                  <a:txBody>
                    <a:bodyPr/>
                    <a:lstStyle/>
                    <a:p>
                      <a:pPr>
                        <a:spcAft>
                          <a:spcPts val="0"/>
                        </a:spcAft>
                      </a:pPr>
                      <a:r>
                        <a:rPr lang="ru-RU" sz="2000" b="1" dirty="0" smtClean="0">
                          <a:solidFill>
                            <a:schemeClr val="tx2">
                              <a:lumMod val="75000"/>
                            </a:schemeClr>
                          </a:solidFill>
                          <a:effectLst/>
                        </a:rPr>
                        <a:t>Отмена </a:t>
                      </a:r>
                      <a:r>
                        <a:rPr lang="ru-RU" sz="2000" b="1" dirty="0">
                          <a:solidFill>
                            <a:schemeClr val="tx2">
                              <a:lumMod val="75000"/>
                            </a:schemeClr>
                          </a:solidFill>
                          <a:effectLst/>
                        </a:rPr>
                        <a:t>отчета о производстве продукции</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2"/>
                    </a:solidFill>
                  </a:tcPr>
                </a:tc>
              </a:tr>
              <a:tr h="699724">
                <a:tc>
                  <a:txBody>
                    <a:bodyPr/>
                    <a:lstStyle/>
                    <a:p>
                      <a:pPr>
                        <a:spcAft>
                          <a:spcPts val="0"/>
                        </a:spcAft>
                      </a:pPr>
                      <a:r>
                        <a:rPr lang="ru-RU" sz="2000" b="1" dirty="0">
                          <a:solidFill>
                            <a:schemeClr val="tx2">
                              <a:lumMod val="75000"/>
                            </a:schemeClr>
                          </a:solidFill>
                          <a:effectLst/>
                        </a:rPr>
                        <a:t>Отчет об импорте продукции</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a:solidFill>
                            <a:schemeClr val="tx2">
                              <a:lumMod val="75000"/>
                            </a:schemeClr>
                          </a:solidFill>
                          <a:effectLst/>
                        </a:rPr>
                        <a:t>1 регистр</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c>
                  <a:txBody>
                    <a:bodyPr/>
                    <a:lstStyle/>
                    <a:p>
                      <a:pPr>
                        <a:spcAft>
                          <a:spcPts val="0"/>
                        </a:spcAft>
                      </a:pPr>
                      <a:r>
                        <a:rPr lang="ru-RU" sz="2000" b="1" dirty="0" smtClean="0">
                          <a:solidFill>
                            <a:schemeClr val="tx2">
                              <a:lumMod val="75000"/>
                            </a:schemeClr>
                          </a:solidFill>
                          <a:effectLst/>
                        </a:rPr>
                        <a:t>Отмена </a:t>
                      </a:r>
                      <a:r>
                        <a:rPr lang="ru-RU" sz="2000" b="1" dirty="0">
                          <a:solidFill>
                            <a:schemeClr val="tx2">
                              <a:lumMod val="75000"/>
                            </a:schemeClr>
                          </a:solidFill>
                          <a:effectLst/>
                        </a:rPr>
                        <a:t>отчета об импорте продукции</a:t>
                      </a:r>
                      <a:endParaRPr lang="ru-RU" sz="2000" b="1" dirty="0">
                        <a:solidFill>
                          <a:schemeClr val="tx2">
                            <a:lumMod val="75000"/>
                          </a:schemeClr>
                        </a:solidFill>
                        <a:effectLst/>
                        <a:latin typeface="Calibri" panose="020F0502020204030204" pitchFamily="34" charset="0"/>
                        <a:ea typeface="Calibri" panose="020F0502020204030204" pitchFamily="34" charset="0"/>
                      </a:endParaRPr>
                    </a:p>
                  </a:txBody>
                  <a:tcPr marL="68580" marR="68580" marT="0" marB="0" anchor="b">
                    <a:solidFill>
                      <a:schemeClr val="bg1">
                        <a:lumMod val="75000"/>
                      </a:schemeClr>
                    </a:solidFill>
                  </a:tcPr>
                </a:tc>
              </a:tr>
            </a:tbl>
          </a:graphicData>
        </a:graphic>
      </p:graphicFrame>
    </p:spTree>
    <p:extLst>
      <p:ext uri="{BB962C8B-B14F-4D97-AF65-F5344CB8AC3E}">
        <p14:creationId xmlns:p14="http://schemas.microsoft.com/office/powerpoint/2010/main" val="47435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7311" y="384411"/>
            <a:ext cx="8280920" cy="400110"/>
          </a:xfrm>
          <a:prstGeom prst="rect">
            <a:avLst/>
          </a:prstGeom>
        </p:spPr>
        <p:txBody>
          <a:bodyPr wrap="square">
            <a:spAutoFit/>
          </a:bodyPr>
          <a:lstStyle/>
          <a:p>
            <a:r>
              <a:rPr lang="ru-RU" sz="2000" b="1" dirty="0">
                <a:solidFill>
                  <a:srgbClr val="B80000"/>
                </a:solidFill>
              </a:rPr>
              <a:t>Методика постановки продукции на баланс более 100 шт.</a:t>
            </a:r>
          </a:p>
        </p:txBody>
      </p:sp>
      <p:sp>
        <p:nvSpPr>
          <p:cNvPr id="5" name="Прямоугольник 4"/>
          <p:cNvSpPr/>
          <p:nvPr/>
        </p:nvSpPr>
        <p:spPr>
          <a:xfrm>
            <a:off x="539552" y="1340768"/>
            <a:ext cx="7920880" cy="4616648"/>
          </a:xfrm>
          <a:prstGeom prst="rect">
            <a:avLst/>
          </a:prstGeom>
        </p:spPr>
        <p:txBody>
          <a:bodyPr wrap="square">
            <a:spAutoFit/>
          </a:bodyPr>
          <a:lstStyle/>
          <a:p>
            <a:pPr marL="88900" lvl="1" algn="just">
              <a:buAutoNum type="arabicPeriod"/>
            </a:pPr>
            <a:r>
              <a:rPr lang="ru-RU" sz="2000" dirty="0" smtClean="0"/>
              <a:t>Создать </a:t>
            </a:r>
            <a:r>
              <a:rPr lang="ru-RU" sz="2000" dirty="0"/>
              <a:t>и отправить акт постановки продукции на баланс с полной номенклатурой продукции, которую требуется поставить на баланс. Акт будет отказан в фиксации системой по причине превышения максимально разрешённого количества</a:t>
            </a:r>
            <a:r>
              <a:rPr lang="ru-RU" sz="2000" dirty="0" smtClean="0"/>
              <a:t>.</a:t>
            </a:r>
            <a:endParaRPr lang="en-US" sz="2000" dirty="0" smtClean="0"/>
          </a:p>
          <a:p>
            <a:pPr algn="just"/>
            <a:endParaRPr lang="ru-RU" sz="2000" dirty="0"/>
          </a:p>
          <a:p>
            <a:pPr algn="just"/>
            <a:r>
              <a:rPr lang="ru-RU" sz="2000" dirty="0"/>
              <a:t>2. Обратиться официальным запросом в МРУ региона с просьбой зафиксировать акт постановки на баланс. Указать идентификаторы акта, номер и дату. К заявлению приложить обоснование причин по которым продукция не поставлена на баланс в установленные сроки. К заявлению приложить первичную документацию, подтверждающую легальность оборота данной продукции</a:t>
            </a:r>
            <a:r>
              <a:rPr lang="ru-RU" sz="2000" dirty="0" smtClean="0"/>
              <a:t>.</a:t>
            </a:r>
            <a:endParaRPr lang="en-US" sz="2000" dirty="0" smtClean="0"/>
          </a:p>
          <a:p>
            <a:endParaRPr lang="ru-RU" sz="2000" dirty="0"/>
          </a:p>
          <a:p>
            <a:r>
              <a:rPr lang="ru-RU" sz="2000" b="1" dirty="0"/>
              <a:t>ВНИМАНИЕ! ДАННАЯ ПРОЦЕДУРА СОГЛАСОВАНА ТОЛЬКО ДЛЯ 1 АКТА ОТ КАЖДОГО FSRAR_ID и до 01.01.2017.</a:t>
            </a:r>
          </a:p>
          <a:p>
            <a:endParaRPr lang="ru-RU" sz="1400" b="1" dirty="0" smtClean="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34</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4708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B80000"/>
                </a:solidFill>
              </a:rPr>
              <a:t>Обновление УТМ до версии 2.0.4</a:t>
            </a:r>
            <a:endParaRPr lang="ru-RU" sz="2800" dirty="0">
              <a:solidFill>
                <a:srgbClr val="B80000"/>
              </a:solidFill>
            </a:endParaRPr>
          </a:p>
        </p:txBody>
      </p:sp>
      <p:sp>
        <p:nvSpPr>
          <p:cNvPr id="3" name="Объект 2"/>
          <p:cNvSpPr>
            <a:spLocks noGrp="1"/>
          </p:cNvSpPr>
          <p:nvPr>
            <p:ph idx="1"/>
          </p:nvPr>
        </p:nvSpPr>
        <p:spPr>
          <a:xfrm>
            <a:off x="628650" y="1308847"/>
            <a:ext cx="7886700" cy="4868116"/>
          </a:xfrm>
        </p:spPr>
        <p:txBody>
          <a:bodyPr>
            <a:normAutofit fontScale="62500" lnSpcReduction="20000"/>
          </a:bodyPr>
          <a:lstStyle/>
          <a:p>
            <a:pPr marL="0" indent="0" algn="just">
              <a:buNone/>
            </a:pPr>
            <a:r>
              <a:rPr lang="ru-RU" dirty="0" smtClean="0"/>
              <a:t>Подготовлено обновление до версии 2.0.4. Документооборот по данной версии на текущий момент доступен в тестовом контуре. </a:t>
            </a:r>
          </a:p>
          <a:p>
            <a:pPr marL="0" indent="0" algn="just">
              <a:buNone/>
            </a:pPr>
            <a:r>
              <a:rPr lang="ru-RU" dirty="0" smtClean="0"/>
              <a:t>В нем </a:t>
            </a:r>
            <a:r>
              <a:rPr lang="ru-RU" dirty="0"/>
              <a:t>реализован контроль </a:t>
            </a:r>
            <a:r>
              <a:rPr lang="ru-RU" dirty="0" smtClean="0"/>
              <a:t>лицензий. Установка </a:t>
            </a:r>
            <a:r>
              <a:rPr lang="ru-RU" dirty="0"/>
              <a:t>такого обновления может заблокировать работу участников рынка с некорректными данными, содержащимися по ним в реестре лицензий, а перед новых годом это негативно скажется на продажах и обороте участников рынка. </a:t>
            </a:r>
            <a:endParaRPr lang="ru-RU" dirty="0" smtClean="0"/>
          </a:p>
          <a:p>
            <a:pPr marL="0" indent="0" algn="just">
              <a:buNone/>
            </a:pPr>
            <a:r>
              <a:rPr lang="ru-RU" dirty="0" smtClean="0"/>
              <a:t>Как </a:t>
            </a:r>
            <a:r>
              <a:rPr lang="ru-RU" dirty="0"/>
              <a:t>вариант, возможно, РАР разрешит устанавливать обновления в ручном режиме тем участникам, которые очень заинтересованы в обновлении и у них все хорошо с данными о лицензиях в Реестрах, то есть установка будет по желанию, не принудительно для всех - как это было в период с 01.06.2016 по 01.08.2016 при переходе на версию 2.0.3.</a:t>
            </a:r>
          </a:p>
          <a:p>
            <a:pPr marL="0" indent="0" algn="just">
              <a:buNone/>
            </a:pPr>
            <a:r>
              <a:rPr lang="ru-RU" b="1" dirty="0"/>
              <a:t>Внимание!</a:t>
            </a:r>
            <a:r>
              <a:rPr lang="ru-RU" dirty="0"/>
              <a:t> В версии 2.0.4 </a:t>
            </a:r>
            <a:r>
              <a:rPr lang="ru-RU" dirty="0" smtClean="0"/>
              <a:t>изменится </a:t>
            </a:r>
            <a:r>
              <a:rPr lang="ru-RU" dirty="0"/>
              <a:t>адрес сервера </a:t>
            </a:r>
            <a:r>
              <a:rPr lang="ru-RU" dirty="0" err="1"/>
              <a:t>dns</a:t>
            </a:r>
            <a:r>
              <a:rPr lang="ru-RU" dirty="0"/>
              <a:t> </a:t>
            </a:r>
            <a:r>
              <a:rPr lang="ru-RU" dirty="0" smtClean="0"/>
              <a:t>– станет </a:t>
            </a:r>
            <a:r>
              <a:rPr lang="ru-RU" dirty="0"/>
              <a:t>3 адреса, которые можно увидеть на форуме </a:t>
            </a:r>
            <a:r>
              <a:rPr lang="ru-RU" dirty="0" err="1"/>
              <a:t>РАРа</a:t>
            </a:r>
            <a:r>
              <a:rPr lang="ru-RU" dirty="0"/>
              <a:t>. На рабочем месте клиента надо их прописать в настройках. </a:t>
            </a:r>
            <a:endParaRPr lang="ru-RU" dirty="0" smtClean="0"/>
          </a:p>
          <a:p>
            <a:pPr marL="0" indent="0" algn="just">
              <a:buNone/>
            </a:pPr>
            <a:r>
              <a:rPr lang="ru-RU" dirty="0" smtClean="0"/>
              <a:t>РАР </a:t>
            </a:r>
            <a:r>
              <a:rPr lang="ru-RU" dirty="0"/>
              <a:t>обращает внимание на необходимость прописывать именно имена </a:t>
            </a:r>
            <a:r>
              <a:rPr lang="ru-RU" dirty="0" err="1"/>
              <a:t>dns</a:t>
            </a:r>
            <a:r>
              <a:rPr lang="ru-RU" dirty="0"/>
              <a:t>, а не </a:t>
            </a:r>
            <a:r>
              <a:rPr lang="ru-RU" dirty="0" err="1"/>
              <a:t>ip</a:t>
            </a:r>
            <a:r>
              <a:rPr lang="ru-RU" dirty="0"/>
              <a:t>-адреса, т.к. его сервера могут в любой момент переехать (имя при этом сохранится и не изменится). РАР обращает внимание на то, что нельзя выкладывать в интернет в свободный доступ адреса домашних страниц УТМ. Сейчас критических данных там нет, но они могут появиться (например, функции администрирования). А злоумышленники могут внести изменения в настройки и </a:t>
            </a:r>
            <a:r>
              <a:rPr lang="ru-RU" dirty="0" smtClean="0"/>
              <a:t>у участника </a:t>
            </a:r>
            <a:r>
              <a:rPr lang="ru-RU" dirty="0"/>
              <a:t>рынка могут возникнуть неприятности.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938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203200" y="2620896"/>
            <a:ext cx="226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484848"/>
                </a:solidFill>
                <a:effectLst/>
                <a:latin typeface="Verdana" panose="020B0604030504040204" pitchFamily="34" charset="0"/>
                <a:ea typeface="Calibri" panose="020F0502020204030204" pitchFamily="34" charset="0"/>
                <a:cs typeface="Times New Roman" panose="02020603050405020304" pitchFamily="18" charset="0"/>
              </a:rPr>
              <a:t>.</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376136" y="1299996"/>
            <a:ext cx="8579605" cy="5078313"/>
          </a:xfrm>
          <a:prstGeom prst="rect">
            <a:avLst/>
          </a:prstGeom>
          <a:noFill/>
        </p:spPr>
        <p:txBody>
          <a:bodyPr wrap="square" rtlCol="0">
            <a:spAutoFit/>
          </a:bodyPr>
          <a:lstStyle/>
          <a:p>
            <a:pPr algn="just"/>
            <a:r>
              <a:rPr lang="ru-RU" dirty="0" smtClean="0"/>
              <a:t>	В </a:t>
            </a:r>
            <a:r>
              <a:rPr lang="ru-RU" dirty="0"/>
              <a:t>соответствии с Приказом </a:t>
            </a:r>
            <a:r>
              <a:rPr lang="ru-RU" dirty="0" err="1"/>
              <a:t>Росалкогольрегулирования</a:t>
            </a:r>
            <a:r>
              <a:rPr lang="ru-RU" dirty="0"/>
              <a:t> № 413 от 03.12.2015 "Об утверждении формата представления заявок о фиксации в единой государственной автоматизированной информационной системе учета объема производства и оборота этилового спирта, алкогольной и спиртосодержащей продукции информации об организации, осуществляющей производство и (или) оборот (за исключением розничной продажи) этилового спирта, алкогольной и спиртосодержащей продукции, о продукции, об объеме производства и оборота продукции, о документах, разрешающих и сопровождающих производство и оборот продукции, подтверждений о фиксации и уведомлений об отказе в фиксации указанной информации" </a:t>
            </a:r>
            <a:r>
              <a:rPr lang="ru-RU" altLang="ru-RU" dirty="0" smtClean="0">
                <a:ea typeface="Calibri" panose="020F0502020204030204" pitchFamily="34" charset="0"/>
                <a:cs typeface="Times New Roman" panose="02020603050405020304" pitchFamily="18" charset="0"/>
              </a:rPr>
              <a:t>в </a:t>
            </a:r>
            <a:r>
              <a:rPr lang="ru-RU" altLang="ru-RU" dirty="0">
                <a:ea typeface="Calibri" panose="020F0502020204030204" pitchFamily="34" charset="0"/>
                <a:cs typeface="Times New Roman" panose="02020603050405020304" pitchFamily="18" charset="0"/>
              </a:rPr>
              <a:t>регистрационной форме учета №1 в реквизите BOTTLINGDATE </a:t>
            </a:r>
            <a:r>
              <a:rPr lang="ru-RU" altLang="ru-RU" dirty="0" smtClean="0">
                <a:ea typeface="Calibri" panose="020F0502020204030204" pitchFamily="34" charset="0"/>
                <a:cs typeface="Times New Roman" panose="02020603050405020304" pitchFamily="18" charset="0"/>
              </a:rPr>
              <a:t>в </a:t>
            </a:r>
            <a:r>
              <a:rPr lang="ru-RU" altLang="ru-RU" dirty="0">
                <a:ea typeface="Calibri" panose="020F0502020204030204" pitchFamily="34" charset="0"/>
                <a:cs typeface="Times New Roman" panose="02020603050405020304" pitchFamily="18" charset="0"/>
              </a:rPr>
              <a:t>отношении продукции российского производства, </a:t>
            </a:r>
            <a:r>
              <a:rPr lang="ru-RU" altLang="ru-RU" dirty="0" smtClean="0">
                <a:ea typeface="Calibri" panose="020F0502020204030204" pitchFamily="34" charset="0"/>
                <a:cs typeface="Times New Roman" panose="02020603050405020304" pitchFamily="18" charset="0"/>
              </a:rPr>
              <a:t>указывается </a:t>
            </a:r>
            <a:r>
              <a:rPr lang="ru-RU" altLang="ru-RU" dirty="0">
                <a:ea typeface="Calibri" panose="020F0502020204030204" pitchFamily="34" charset="0"/>
                <a:cs typeface="Times New Roman" panose="02020603050405020304" pitchFamily="18" charset="0"/>
              </a:rPr>
              <a:t>дата розлива, в отношении продукции, </a:t>
            </a:r>
            <a:r>
              <a:rPr lang="ru-RU" altLang="ru-RU" dirty="0" smtClean="0">
                <a:ea typeface="Calibri" panose="020F0502020204030204" pitchFamily="34" charset="0"/>
                <a:cs typeface="Times New Roman" panose="02020603050405020304" pitchFamily="18" charset="0"/>
              </a:rPr>
              <a:t>произведенной </a:t>
            </a:r>
            <a:r>
              <a:rPr lang="ru-RU" altLang="ru-RU" dirty="0">
                <a:ea typeface="Calibri" panose="020F0502020204030204" pitchFamily="34" charset="0"/>
                <a:cs typeface="Times New Roman" panose="02020603050405020304" pitchFamily="18" charset="0"/>
              </a:rPr>
              <a:t>не на территории </a:t>
            </a:r>
            <a:r>
              <a:rPr lang="ru-RU" altLang="ru-RU" dirty="0" smtClean="0">
                <a:ea typeface="Calibri" panose="020F0502020204030204" pitchFamily="34" charset="0"/>
                <a:cs typeface="Times New Roman" panose="02020603050405020304" pitchFamily="18" charset="0"/>
              </a:rPr>
              <a:t>РФ </a:t>
            </a:r>
            <a:r>
              <a:rPr lang="ru-RU" altLang="ru-RU" dirty="0">
                <a:ea typeface="Calibri" panose="020F0502020204030204" pitchFamily="34" charset="0"/>
                <a:cs typeface="Times New Roman" panose="02020603050405020304" pitchFamily="18" charset="0"/>
              </a:rPr>
              <a:t>– </a:t>
            </a:r>
            <a:r>
              <a:rPr lang="ru-RU" altLang="ru-RU" dirty="0" smtClean="0">
                <a:ea typeface="Calibri" panose="020F0502020204030204" pitchFamily="34" charset="0"/>
                <a:cs typeface="Times New Roman" panose="02020603050405020304" pitchFamily="18" charset="0"/>
              </a:rPr>
              <a:t>дата </a:t>
            </a:r>
            <a:r>
              <a:rPr lang="ru-RU" altLang="ru-RU" dirty="0">
                <a:ea typeface="Calibri" panose="020F0502020204030204" pitchFamily="34" charset="0"/>
                <a:cs typeface="Times New Roman" panose="02020603050405020304" pitchFamily="18" charset="0"/>
              </a:rPr>
              <a:t>документа, на основании которой осуществлен ввоз </a:t>
            </a:r>
            <a:r>
              <a:rPr lang="ru-RU" altLang="ru-RU" dirty="0" smtClean="0">
                <a:ea typeface="Calibri" panose="020F0502020204030204" pitchFamily="34" charset="0"/>
                <a:cs typeface="Times New Roman" panose="02020603050405020304" pitchFamily="18" charset="0"/>
              </a:rPr>
              <a:t>продукции </a:t>
            </a:r>
            <a:r>
              <a:rPr lang="ru-RU" altLang="ru-RU" dirty="0">
                <a:ea typeface="Calibri" panose="020F0502020204030204" pitchFamily="34" charset="0"/>
                <a:cs typeface="Times New Roman" panose="02020603050405020304" pitchFamily="18" charset="0"/>
              </a:rPr>
              <a:t>на </a:t>
            </a:r>
            <a:r>
              <a:rPr lang="ru-RU" altLang="ru-RU" dirty="0" smtClean="0">
                <a:ea typeface="Calibri" panose="020F0502020204030204" pitchFamily="34" charset="0"/>
                <a:cs typeface="Times New Roman" panose="02020603050405020304" pitchFamily="18" charset="0"/>
              </a:rPr>
              <a:t>территорию РФ.</a:t>
            </a:r>
            <a:r>
              <a:rPr lang="ru-RU" altLang="ru-RU" dirty="0">
                <a:ea typeface="Calibri" panose="020F0502020204030204" pitchFamily="34" charset="0"/>
                <a:cs typeface="Times New Roman" panose="02020603050405020304" pitchFamily="18" charset="0"/>
              </a:rPr>
              <a:t/>
            </a:r>
            <a:br>
              <a:rPr lang="ru-RU" altLang="ru-RU" dirty="0">
                <a:ea typeface="Calibri" panose="020F0502020204030204" pitchFamily="34" charset="0"/>
                <a:cs typeface="Times New Roman" panose="02020603050405020304" pitchFamily="18" charset="0"/>
              </a:rPr>
            </a:br>
            <a:endParaRPr lang="ru-RU" altLang="ru-RU" dirty="0" smtClean="0">
              <a:ea typeface="Calibri" panose="020F0502020204030204" pitchFamily="34" charset="0"/>
              <a:cs typeface="Times New Roman" panose="02020603050405020304" pitchFamily="18" charset="0"/>
            </a:endParaRPr>
          </a:p>
          <a:p>
            <a:pPr algn="just"/>
            <a:r>
              <a:rPr lang="ru-RU" altLang="ru-RU" dirty="0" smtClean="0">
                <a:ea typeface="Calibri" panose="020F0502020204030204" pitchFamily="34" charset="0"/>
                <a:cs typeface="Times New Roman" panose="02020603050405020304" pitchFamily="18" charset="0"/>
              </a:rPr>
              <a:t>Таким </a:t>
            </a:r>
            <a:r>
              <a:rPr lang="ru-RU" altLang="ru-RU" dirty="0">
                <a:ea typeface="Calibri" panose="020F0502020204030204" pitchFamily="34" charset="0"/>
                <a:cs typeface="Times New Roman" panose="02020603050405020304" pitchFamily="18" charset="0"/>
              </a:rPr>
              <a:t>образом, в отношении продукции, ввозимой с территории ЕАЭС, </a:t>
            </a:r>
            <a:r>
              <a:rPr lang="ru-RU" altLang="ru-RU" dirty="0" smtClean="0">
                <a:ea typeface="Calibri" panose="020F0502020204030204" pitchFamily="34" charset="0"/>
                <a:cs typeface="Times New Roman" panose="02020603050405020304" pitchFamily="18" charset="0"/>
              </a:rPr>
              <a:t>в </a:t>
            </a:r>
            <a:r>
              <a:rPr lang="ru-RU" altLang="ru-RU" dirty="0">
                <a:ea typeface="Calibri" panose="020F0502020204030204" pitchFamily="34" charset="0"/>
                <a:cs typeface="Times New Roman" panose="02020603050405020304" pitchFamily="18" charset="0"/>
              </a:rPr>
              <a:t>данном реквизите должна быть указана дата ТТН, которая </a:t>
            </a:r>
            <a:r>
              <a:rPr lang="ru-RU" altLang="ru-RU" dirty="0" smtClean="0">
                <a:ea typeface="Calibri" panose="020F0502020204030204" pitchFamily="34" charset="0"/>
                <a:cs typeface="Times New Roman" panose="02020603050405020304" pitchFamily="18" charset="0"/>
              </a:rPr>
              <a:t>сопровождает </a:t>
            </a:r>
            <a:r>
              <a:rPr lang="ru-RU" altLang="ru-RU" dirty="0">
                <a:ea typeface="Calibri" panose="020F0502020204030204" pitchFamily="34" charset="0"/>
                <a:cs typeface="Times New Roman" panose="02020603050405020304" pitchFamily="18" charset="0"/>
              </a:rPr>
              <a:t>поставку продукции до склада импортера</a:t>
            </a:r>
            <a:endParaRPr lang="ru-RU" dirty="0"/>
          </a:p>
          <a:p>
            <a:endParaRPr lang="ru-RU" dirty="0"/>
          </a:p>
        </p:txBody>
      </p:sp>
      <p:sp>
        <p:nvSpPr>
          <p:cNvPr id="13" name="Заголовок 1"/>
          <p:cNvSpPr>
            <a:spLocks noGrp="1"/>
          </p:cNvSpPr>
          <p:nvPr>
            <p:ph type="title"/>
          </p:nvPr>
        </p:nvSpPr>
        <p:spPr>
          <a:xfrm>
            <a:off x="628650" y="365126"/>
            <a:ext cx="7886700" cy="1325563"/>
          </a:xfrm>
        </p:spPr>
        <p:txBody>
          <a:bodyPr>
            <a:normAutofit/>
          </a:bodyPr>
          <a:lstStyle/>
          <a:p>
            <a:pPr algn="ctr"/>
            <a:r>
              <a:rPr lang="ru-RU" sz="2800" b="1" dirty="0" smtClean="0">
                <a:solidFill>
                  <a:srgbClr val="B80000"/>
                </a:solidFill>
              </a:rPr>
              <a:t>Порядок заполнения дат розлива</a:t>
            </a:r>
            <a:endParaRPr lang="ru-RU" sz="2800" dirty="0">
              <a:solidFill>
                <a:srgbClr val="B80000"/>
              </a:solidFill>
            </a:endParaRPr>
          </a:p>
        </p:txBody>
      </p:sp>
      <p:grpSp>
        <p:nvGrpSpPr>
          <p:cNvPr id="14" name="Group 4"/>
          <p:cNvGrpSpPr>
            <a:grpSpLocks noChangeAspect="1"/>
          </p:cNvGrpSpPr>
          <p:nvPr/>
        </p:nvGrpSpPr>
        <p:grpSpPr bwMode="auto">
          <a:xfrm>
            <a:off x="0" y="6125938"/>
            <a:ext cx="9142413" cy="634999"/>
            <a:chOff x="6" y="3920"/>
            <a:chExt cx="5759" cy="400"/>
          </a:xfrm>
        </p:grpSpPr>
        <p:sp>
          <p:nvSpPr>
            <p:cNvPr id="15"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3"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4"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7"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8" name="Рисунок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59" y="173077"/>
            <a:ext cx="1203649" cy="844117"/>
          </a:xfrm>
          <a:prstGeom prst="rect">
            <a:avLst/>
          </a:prstGeom>
        </p:spPr>
      </p:pic>
    </p:spTree>
    <p:extLst>
      <p:ext uri="{BB962C8B-B14F-4D97-AF65-F5344CB8AC3E}">
        <p14:creationId xmlns:p14="http://schemas.microsoft.com/office/powerpoint/2010/main" val="3777325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5" name="Прямоугольник 4"/>
          <p:cNvSpPr/>
          <p:nvPr/>
        </p:nvSpPr>
        <p:spPr>
          <a:xfrm>
            <a:off x="539552" y="1340768"/>
            <a:ext cx="7920880" cy="1600438"/>
          </a:xfrm>
          <a:prstGeom prst="rect">
            <a:avLst/>
          </a:prstGeom>
        </p:spPr>
        <p:txBody>
          <a:bodyPr wrap="square">
            <a:spAutoFit/>
          </a:bodyPr>
          <a:lstStyle/>
          <a:p>
            <a:pPr marL="0" lvl="1"/>
            <a:r>
              <a:rPr lang="ru-RU" sz="1400" b="1" dirty="0" smtClean="0"/>
              <a:t>Передача </a:t>
            </a:r>
            <a:r>
              <a:rPr lang="ru-RU" sz="1400" b="1" dirty="0"/>
              <a:t>продукции в «торговый зал». </a:t>
            </a:r>
            <a:endParaRPr lang="ru-RU" sz="1400" b="1" dirty="0" smtClean="0"/>
          </a:p>
          <a:p>
            <a:pPr marL="0" lvl="1"/>
            <a:endParaRPr lang="ru-RU" sz="1400" dirty="0" smtClean="0"/>
          </a:p>
          <a:p>
            <a:pPr marL="0" lvl="1"/>
            <a:r>
              <a:rPr lang="ru-RU" sz="1400" dirty="0" smtClean="0"/>
              <a:t>Например</a:t>
            </a:r>
            <a:r>
              <a:rPr lang="ru-RU" sz="1400" dirty="0"/>
              <a:t>, организация из своих текущих остатков передает в торговый зал 6 бутылок одной и той же продукции, 4 из которых имеют идентификаторы регистрационных форм учета А1 и Б1, 2 имеют идентификаторы А2 и Б2.</a:t>
            </a:r>
          </a:p>
          <a:p>
            <a:pPr marL="0" lvl="1"/>
            <a:r>
              <a:rPr lang="ru-RU" sz="1400" dirty="0"/>
              <a:t>Значения 1 регистра будут уменьшены в разрезе справок. Во втором регистре остатки вырастут в целом по </a:t>
            </a:r>
            <a:r>
              <a:rPr lang="ru-RU" sz="1400" u="sng" dirty="0"/>
              <a:t>алкогольному наименованию </a:t>
            </a:r>
            <a:r>
              <a:rPr lang="ru-RU" sz="1400" dirty="0"/>
              <a:t>(алкогольному коду</a:t>
            </a:r>
            <a:r>
              <a:rPr lang="ru-RU" sz="1400" dirty="0" smtClean="0"/>
              <a:t>):</a:t>
            </a:r>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37</a:t>
            </a:fld>
            <a:endParaRPr lang="ru-RU" sz="1800" b="1" dirty="0">
              <a:solidFill>
                <a:srgbClr val="721A1D"/>
              </a:solidFill>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8999"/>
            <a:ext cx="3600400" cy="2016225"/>
          </a:xfrm>
          <a:prstGeom prst="rect">
            <a:avLst/>
          </a:prstGeom>
          <a:noFill/>
          <a:ln>
            <a:noFill/>
          </a:ln>
        </p:spPr>
      </p:pic>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8999"/>
            <a:ext cx="3672408" cy="2016225"/>
          </a:xfrm>
          <a:prstGeom prst="rect">
            <a:avLst/>
          </a:prstGeom>
          <a:noFill/>
          <a:ln>
            <a:noFill/>
          </a:ln>
        </p:spPr>
      </p:pic>
      <p:sp>
        <p:nvSpPr>
          <p:cNvPr id="3" name="Прямоугольник 2"/>
          <p:cNvSpPr/>
          <p:nvPr/>
        </p:nvSpPr>
        <p:spPr>
          <a:xfrm>
            <a:off x="1331640" y="3059668"/>
            <a:ext cx="6912768" cy="523220"/>
          </a:xfrm>
          <a:prstGeom prst="rect">
            <a:avLst/>
          </a:prstGeom>
        </p:spPr>
        <p:txBody>
          <a:bodyPr wrap="square">
            <a:spAutoFit/>
          </a:bodyPr>
          <a:lstStyle/>
          <a:p>
            <a:pPr marL="0" lvl="1"/>
            <a:r>
              <a:rPr lang="ru-RU" sz="1400" dirty="0"/>
              <a:t>ДО ПЕРЕДАЧИ			ПОСЛЕ ПЕРЕДАЧИ</a:t>
            </a:r>
          </a:p>
          <a:p>
            <a:pPr marL="0" lvl="1"/>
            <a:endParaRPr lang="ru-RU" sz="1400" dirty="0"/>
          </a:p>
        </p:txBody>
      </p:sp>
      <p:grpSp>
        <p:nvGrpSpPr>
          <p:cNvPr id="9"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
        <p:nvSpPr>
          <p:cNvPr id="4" name="TextBox 3"/>
          <p:cNvSpPr txBox="1"/>
          <p:nvPr/>
        </p:nvSpPr>
        <p:spPr>
          <a:xfrm>
            <a:off x="1766435" y="271798"/>
            <a:ext cx="5724448" cy="523220"/>
          </a:xfrm>
          <a:prstGeom prst="rect">
            <a:avLst/>
          </a:prstGeom>
          <a:noFill/>
        </p:spPr>
        <p:txBody>
          <a:bodyPr wrap="square" rtlCol="0">
            <a:spAutoFit/>
          </a:bodyPr>
          <a:lstStyle/>
          <a:p>
            <a:pPr algn="ctr"/>
            <a:r>
              <a:rPr lang="ru-RU" sz="2800" dirty="0" smtClean="0">
                <a:solidFill>
                  <a:srgbClr val="B80000"/>
                </a:solidFill>
              </a:rPr>
              <a:t>Ведение остатков</a:t>
            </a:r>
            <a:endParaRPr lang="ru-RU" sz="2800" dirty="0">
              <a:solidFill>
                <a:srgbClr val="B80000"/>
              </a:solidFill>
            </a:endParaRPr>
          </a:p>
        </p:txBody>
      </p:sp>
    </p:spTree>
    <p:extLst>
      <p:ext uri="{BB962C8B-B14F-4D97-AF65-F5344CB8AC3E}">
        <p14:creationId xmlns:p14="http://schemas.microsoft.com/office/powerpoint/2010/main" val="395622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5" name="Прямоугольник 4"/>
          <p:cNvSpPr/>
          <p:nvPr/>
        </p:nvSpPr>
        <p:spPr>
          <a:xfrm>
            <a:off x="539552" y="1340768"/>
            <a:ext cx="7920880" cy="2893100"/>
          </a:xfrm>
          <a:prstGeom prst="rect">
            <a:avLst/>
          </a:prstGeom>
        </p:spPr>
        <p:txBody>
          <a:bodyPr wrap="square">
            <a:spAutoFit/>
          </a:bodyPr>
          <a:lstStyle/>
          <a:p>
            <a:r>
              <a:rPr lang="ru-RU" sz="1400" dirty="0"/>
              <a:t>3.4. </a:t>
            </a:r>
            <a:r>
              <a:rPr lang="ru-RU" sz="1400" b="1" dirty="0"/>
              <a:t>Розничная реализация</a:t>
            </a:r>
          </a:p>
          <a:p>
            <a:pPr marL="0" lvl="1"/>
            <a:endParaRPr lang="ru-RU" sz="1400" dirty="0" smtClean="0"/>
          </a:p>
          <a:p>
            <a:pPr marL="0" lvl="1"/>
            <a:r>
              <a:rPr lang="ru-RU" sz="1400" dirty="0" smtClean="0"/>
              <a:t>При </a:t>
            </a:r>
            <a:r>
              <a:rPr lang="ru-RU" sz="1400" dirty="0"/>
              <a:t>розничной реализации по чекам продукция списывается во 2 регистре </a:t>
            </a:r>
            <a:r>
              <a:rPr lang="en-US" sz="1400" dirty="0" smtClean="0"/>
              <a:t>c </a:t>
            </a:r>
            <a:r>
              <a:rPr lang="ru-RU" sz="1400" dirty="0" smtClean="0"/>
              <a:t>остатков </a:t>
            </a:r>
            <a:r>
              <a:rPr lang="ru-RU" sz="1400" dirty="0"/>
              <a:t>в разрезе алкогольного наименования. </a:t>
            </a:r>
          </a:p>
          <a:p>
            <a:pPr marL="0" lvl="1"/>
            <a:endParaRPr lang="ru-RU" sz="1400" dirty="0" smtClean="0"/>
          </a:p>
          <a:p>
            <a:pPr marL="0" lvl="1"/>
            <a:r>
              <a:rPr lang="ru-RU" sz="1400" dirty="0" smtClean="0"/>
              <a:t>Регистр </a:t>
            </a:r>
            <a:r>
              <a:rPr lang="ru-RU" sz="1400" dirty="0"/>
              <a:t>остатков №2 введен в ЕГАИС для упрощения процесса ведения текущих остатков розничных организаций</a:t>
            </a:r>
            <a:r>
              <a:rPr lang="ru-RU" sz="1400" dirty="0" smtClean="0"/>
              <a:t>.</a:t>
            </a:r>
          </a:p>
          <a:p>
            <a:pPr marL="0" lvl="1"/>
            <a:endParaRPr lang="ru-RU" sz="1400" dirty="0"/>
          </a:p>
          <a:p>
            <a:pPr marL="0" lvl="1"/>
            <a:r>
              <a:rPr lang="ru-RU" sz="1400" dirty="0" smtClean="0"/>
              <a:t>Отражение </a:t>
            </a:r>
            <a:r>
              <a:rPr lang="ru-RU" sz="1400" dirty="0"/>
              <a:t>его в собственных учетных системах организаций не обязательно. </a:t>
            </a:r>
            <a:endParaRPr lang="ru-RU" sz="1400" dirty="0" smtClean="0"/>
          </a:p>
          <a:p>
            <a:pPr marL="0" lvl="1"/>
            <a:endParaRPr lang="ru-RU" sz="1400" dirty="0" smtClean="0"/>
          </a:p>
          <a:p>
            <a:pPr marL="0" lvl="1"/>
            <a:r>
              <a:rPr lang="ru-RU" sz="1400" dirty="0" smtClean="0"/>
              <a:t>Его </a:t>
            </a:r>
            <a:r>
              <a:rPr lang="ru-RU" sz="1400" dirty="0"/>
              <a:t>значения могут быть отрицательными в течение одного операционного дня. </a:t>
            </a:r>
            <a:endParaRPr lang="ru-RU" sz="1400" dirty="0" smtClean="0"/>
          </a:p>
          <a:p>
            <a:pPr marL="0" lvl="1"/>
            <a:r>
              <a:rPr lang="ru-RU" sz="1400" dirty="0" smtClean="0"/>
              <a:t>Переброс </a:t>
            </a:r>
            <a:r>
              <a:rPr lang="ru-RU" sz="1400" dirty="0"/>
              <a:t>остатков между регистрами можно осуществлять по итогам операционного дня в объеме реализованной продукции за текущий день.</a:t>
            </a:r>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38</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1578283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5" name="Прямоугольник 4"/>
          <p:cNvSpPr/>
          <p:nvPr/>
        </p:nvSpPr>
        <p:spPr>
          <a:xfrm>
            <a:off x="539552" y="1340768"/>
            <a:ext cx="7920880" cy="1169551"/>
          </a:xfrm>
          <a:prstGeom prst="rect">
            <a:avLst/>
          </a:prstGeom>
        </p:spPr>
        <p:txBody>
          <a:bodyPr wrap="square">
            <a:spAutoFit/>
          </a:bodyPr>
          <a:lstStyle/>
          <a:p>
            <a:r>
              <a:rPr lang="ru-RU" sz="1400" b="1" dirty="0" smtClean="0"/>
              <a:t>Возврат </a:t>
            </a:r>
            <a:r>
              <a:rPr lang="ru-RU" sz="1400" b="1" dirty="0"/>
              <a:t>продукции на склад </a:t>
            </a:r>
            <a:endParaRPr lang="ru-RU" sz="1400" b="1" dirty="0" smtClean="0"/>
          </a:p>
          <a:p>
            <a:endParaRPr lang="ru-RU" sz="1400" dirty="0"/>
          </a:p>
          <a:p>
            <a:r>
              <a:rPr lang="ru-RU" sz="1400" dirty="0" smtClean="0"/>
              <a:t>Для </a:t>
            </a:r>
            <a:r>
              <a:rPr lang="ru-RU" sz="1400" dirty="0"/>
              <a:t>возврата продукции на склад, необходимо указать по продукции идентификатор регистрационной формы учета №2. В этом разрезе продукция и вернется на остатки первого регистра</a:t>
            </a:r>
            <a:r>
              <a:rPr lang="ru-RU" sz="1400" dirty="0" smtClean="0"/>
              <a:t>:</a:t>
            </a:r>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39</a:t>
            </a:fld>
            <a:endParaRPr lang="ru-RU" sz="1800" b="1" dirty="0">
              <a:solidFill>
                <a:srgbClr val="721A1D"/>
              </a:solidFill>
            </a:endParaRPr>
          </a:p>
        </p:txBody>
      </p:sp>
      <p:sp>
        <p:nvSpPr>
          <p:cNvPr id="6" name="Прямоугольник 5"/>
          <p:cNvSpPr/>
          <p:nvPr/>
        </p:nvSpPr>
        <p:spPr>
          <a:xfrm>
            <a:off x="1331640" y="2852936"/>
            <a:ext cx="6912768" cy="523220"/>
          </a:xfrm>
          <a:prstGeom prst="rect">
            <a:avLst/>
          </a:prstGeom>
        </p:spPr>
        <p:txBody>
          <a:bodyPr wrap="square">
            <a:spAutoFit/>
          </a:bodyPr>
          <a:lstStyle/>
          <a:p>
            <a:pPr marL="0" lvl="1"/>
            <a:r>
              <a:rPr lang="ru-RU" sz="1400" dirty="0"/>
              <a:t>ДО ПЕРЕДАЧИ			ПОСЛЕ ПЕРЕДАЧИ</a:t>
            </a:r>
          </a:p>
          <a:p>
            <a:pPr marL="0" lvl="1"/>
            <a:endParaRPr lang="ru-RU" sz="1400"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22267"/>
            <a:ext cx="3672408" cy="2016225"/>
          </a:xfrm>
          <a:prstGeom prst="rect">
            <a:avLst/>
          </a:prstGeom>
          <a:noFill/>
          <a:ln>
            <a:noFill/>
          </a:ln>
        </p:spPr>
      </p:pic>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86554"/>
            <a:ext cx="3672408" cy="2051938"/>
          </a:xfrm>
          <a:prstGeom prst="rect">
            <a:avLst/>
          </a:prstGeom>
          <a:noFill/>
          <a:ln>
            <a:noFill/>
          </a:ln>
        </p:spPr>
      </p:pic>
      <p:grpSp>
        <p:nvGrpSpPr>
          <p:cNvPr id="9"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893632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4" name="Прямоугольник 3"/>
          <p:cNvSpPr/>
          <p:nvPr/>
        </p:nvSpPr>
        <p:spPr>
          <a:xfrm>
            <a:off x="1763688" y="416858"/>
            <a:ext cx="7056784" cy="830997"/>
          </a:xfrm>
          <a:prstGeom prst="rect">
            <a:avLst/>
          </a:prstGeom>
        </p:spPr>
        <p:txBody>
          <a:bodyPr wrap="square">
            <a:spAutoFit/>
          </a:bodyPr>
          <a:lstStyle/>
          <a:p>
            <a:pPr algn="ctr"/>
            <a:r>
              <a:rPr lang="ru-RU" sz="2400" b="1" dirty="0">
                <a:solidFill>
                  <a:srgbClr val="C82031"/>
                </a:solidFill>
                <a:latin typeface="+mj-lt"/>
                <a:cs typeface="Arial" panose="020B0604020202020204" pitchFamily="34" charset="0"/>
              </a:rPr>
              <a:t>Особые ситуации при подключении к ЕГАИС,</a:t>
            </a:r>
          </a:p>
          <a:p>
            <a:pPr algn="ctr"/>
            <a:r>
              <a:rPr lang="ru-RU" sz="2400" b="1" dirty="0">
                <a:solidFill>
                  <a:srgbClr val="C82031"/>
                </a:solidFill>
                <a:latin typeface="+mj-lt"/>
                <a:cs typeface="Arial" panose="020B0604020202020204" pitchFamily="34" charset="0"/>
              </a:rPr>
              <a:t>на которые хотелось бы обратить внимание</a:t>
            </a:r>
          </a:p>
        </p:txBody>
      </p:sp>
      <p:graphicFrame>
        <p:nvGraphicFramePr>
          <p:cNvPr id="6" name="Таблица 5"/>
          <p:cNvGraphicFramePr>
            <a:graphicFrameLocks noGrp="1"/>
          </p:cNvGraphicFramePr>
          <p:nvPr>
            <p:extLst/>
          </p:nvPr>
        </p:nvGraphicFramePr>
        <p:xfrm>
          <a:off x="395536" y="1484784"/>
          <a:ext cx="8456211" cy="4320479"/>
        </p:xfrm>
        <a:graphic>
          <a:graphicData uri="http://schemas.openxmlformats.org/drawingml/2006/table">
            <a:tbl>
              <a:tblPr firstRow="1" bandRow="1">
                <a:tableStyleId>{5C22544A-7EE6-4342-B048-85BDC9FD1C3A}</a:tableStyleId>
              </a:tblPr>
              <a:tblGrid>
                <a:gridCol w="3919707"/>
                <a:gridCol w="4536504"/>
              </a:tblGrid>
              <a:tr h="425564">
                <a:tc>
                  <a:txBody>
                    <a:bodyPr/>
                    <a:lstStyle/>
                    <a:p>
                      <a:r>
                        <a:rPr lang="ru-RU" sz="1200" dirty="0" smtClean="0"/>
                        <a:t>Организации</a:t>
                      </a:r>
                      <a:endParaRPr lang="ru-RU" sz="1200" dirty="0"/>
                    </a:p>
                  </a:txBody>
                  <a:tcPr anchor="ctr">
                    <a:solidFill>
                      <a:schemeClr val="bg1">
                        <a:lumMod val="50000"/>
                      </a:schemeClr>
                    </a:solidFill>
                  </a:tcPr>
                </a:tc>
                <a:tc>
                  <a:txBody>
                    <a:bodyPr/>
                    <a:lstStyle/>
                    <a:p>
                      <a:r>
                        <a:rPr lang="ru-RU" sz="1200" dirty="0" smtClean="0"/>
                        <a:t>Описание ситуации</a:t>
                      </a:r>
                      <a:endParaRPr lang="ru-RU" sz="1200" dirty="0"/>
                    </a:p>
                  </a:txBody>
                  <a:tcPr anchor="ctr">
                    <a:solidFill>
                      <a:schemeClr val="bg1">
                        <a:lumMod val="50000"/>
                      </a:schemeClr>
                    </a:solidFill>
                  </a:tcPr>
                </a:tc>
              </a:tr>
              <a:tr h="47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lumMod val="85000"/>
                              <a:lumOff val="15000"/>
                            </a:schemeClr>
                          </a:solidFill>
                          <a:latin typeface="+mn-lt"/>
                        </a:rPr>
                        <a:t>Организации на территории Крыма и Севастополя – полугодовая отсрочка:</a:t>
                      </a:r>
                    </a:p>
                  </a:txBody>
                  <a:tcPr anchor="ctr">
                    <a:solidFill>
                      <a:schemeClr val="accent3">
                        <a:lumMod val="40000"/>
                        <a:lumOff val="60000"/>
                      </a:schemeClr>
                    </a:solidFill>
                  </a:tcPr>
                </a:tc>
                <a:tc hMerge="1">
                  <a:txBody>
                    <a:bodyPr/>
                    <a:lstStyle/>
                    <a:p>
                      <a:endParaRPr lang="ru-RU"/>
                    </a:p>
                  </a:txBody>
                  <a:tcPr/>
                </a:tc>
              </a:tr>
              <a:tr h="47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latin typeface="+mn-lt"/>
                        </a:rPr>
                        <a:t>Оптовики АП и пива (Крым,</a:t>
                      </a:r>
                      <a:r>
                        <a:rPr lang="ru-RU" sz="1300" b="0" baseline="0" dirty="0" smtClean="0">
                          <a:solidFill>
                            <a:schemeClr val="tx1">
                              <a:lumMod val="85000"/>
                              <a:lumOff val="15000"/>
                            </a:schemeClr>
                          </a:solidFill>
                          <a:latin typeface="+mn-lt"/>
                        </a:rPr>
                        <a:t> Севастополь)</a:t>
                      </a:r>
                      <a:endParaRPr lang="ru-RU" sz="1300" b="0" dirty="0" smtClean="0">
                        <a:solidFill>
                          <a:schemeClr val="tx1">
                            <a:lumMod val="85000"/>
                            <a:lumOff val="15000"/>
                          </a:schemeClr>
                        </a:solidFill>
                        <a:latin typeface="+mn-lt"/>
                      </a:endParaRPr>
                    </a:p>
                  </a:txBody>
                  <a:tcPr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rPr>
                        <a:t>должны быть подключены </a:t>
                      </a:r>
                      <a:r>
                        <a:rPr lang="ru-RU" sz="1300" b="1" dirty="0" smtClean="0">
                          <a:solidFill>
                            <a:schemeClr val="tx1">
                              <a:lumMod val="85000"/>
                              <a:lumOff val="15000"/>
                            </a:schemeClr>
                          </a:solidFill>
                        </a:rPr>
                        <a:t>до 1 июля 2016 года</a:t>
                      </a:r>
                    </a:p>
                  </a:txBody>
                  <a:tcPr anchor="ctr">
                    <a:solidFill>
                      <a:schemeClr val="accent3">
                        <a:lumMod val="40000"/>
                        <a:lumOff val="60000"/>
                      </a:schemeClr>
                    </a:solidFill>
                  </a:tcPr>
                </a:tc>
              </a:tr>
              <a:tr h="995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rPr>
                        <a:t>Розница </a:t>
                      </a:r>
                      <a:r>
                        <a:rPr lang="ru-RU" sz="1300" b="0" dirty="0" smtClean="0">
                          <a:solidFill>
                            <a:schemeClr val="tx1">
                              <a:lumMod val="85000"/>
                              <a:lumOff val="15000"/>
                            </a:schemeClr>
                          </a:solidFill>
                          <a:latin typeface="+mn-lt"/>
                        </a:rPr>
                        <a:t>(Крым,</a:t>
                      </a:r>
                      <a:r>
                        <a:rPr lang="ru-RU" sz="1300" b="0" baseline="0" dirty="0" smtClean="0">
                          <a:solidFill>
                            <a:schemeClr val="tx1">
                              <a:lumMod val="85000"/>
                              <a:lumOff val="15000"/>
                            </a:schemeClr>
                          </a:solidFill>
                          <a:latin typeface="+mn-lt"/>
                        </a:rPr>
                        <a:t> Севастополь)</a:t>
                      </a:r>
                      <a:endParaRPr lang="ru-RU" sz="1300" b="0" dirty="0" smtClean="0">
                        <a:solidFill>
                          <a:schemeClr val="tx1">
                            <a:lumMod val="85000"/>
                            <a:lumOff val="15000"/>
                          </a:schemeClr>
                        </a:solidFill>
                      </a:endParaRPr>
                    </a:p>
                  </a:txBody>
                  <a:tcPr anchor="c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ru-RU" sz="1300" b="0" dirty="0" smtClean="0">
                          <a:solidFill>
                            <a:schemeClr val="tx1">
                              <a:lumMod val="85000"/>
                              <a:lumOff val="15000"/>
                            </a:schemeClr>
                          </a:solidFill>
                        </a:rPr>
                        <a:t>в</a:t>
                      </a:r>
                      <a:r>
                        <a:rPr lang="ru-RU" sz="1300" b="0" baseline="0" dirty="0" smtClean="0">
                          <a:solidFill>
                            <a:schemeClr val="tx1">
                              <a:lumMod val="85000"/>
                              <a:lumOff val="15000"/>
                            </a:schemeClr>
                          </a:solidFill>
                        </a:rPr>
                        <a:t> части подтверждения закупки – </a:t>
                      </a:r>
                      <a:r>
                        <a:rPr lang="ru-RU" sz="1300" b="1" dirty="0" smtClean="0">
                          <a:solidFill>
                            <a:schemeClr val="tx1">
                              <a:lumMod val="85000"/>
                              <a:lumOff val="15000"/>
                            </a:schemeClr>
                          </a:solidFill>
                        </a:rPr>
                        <a:t>до 1 июля 2016 года</a:t>
                      </a:r>
                      <a:endParaRPr lang="ru-RU" sz="1300" b="0" baseline="0"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rPr>
                        <a:t>в части розничной</a:t>
                      </a:r>
                      <a:r>
                        <a:rPr lang="ru-RU" sz="1300" b="0" baseline="0" dirty="0" smtClean="0">
                          <a:solidFill>
                            <a:schemeClr val="tx1">
                              <a:lumMod val="85000"/>
                              <a:lumOff val="15000"/>
                            </a:schemeClr>
                          </a:solidFill>
                        </a:rPr>
                        <a:t> продажи: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rPr>
                        <a:t>в городских поселениях  – </a:t>
                      </a:r>
                      <a:r>
                        <a:rPr lang="ru-RU" sz="1300" b="1" dirty="0" smtClean="0">
                          <a:solidFill>
                            <a:schemeClr val="tx1">
                              <a:lumMod val="85000"/>
                              <a:lumOff val="15000"/>
                            </a:schemeClr>
                          </a:solidFill>
                        </a:rPr>
                        <a:t>до 1 января 2017</a:t>
                      </a:r>
                      <a:r>
                        <a:rPr lang="ru-RU" sz="1300" b="1" baseline="0" dirty="0" smtClean="0">
                          <a:solidFill>
                            <a:schemeClr val="tx1">
                              <a:lumMod val="85000"/>
                              <a:lumOff val="15000"/>
                            </a:schemeClr>
                          </a:solidFill>
                        </a:rPr>
                        <a:t> года</a:t>
                      </a:r>
                      <a:r>
                        <a:rPr lang="ru-RU" sz="1300" b="1" dirty="0" smtClean="0">
                          <a:solidFill>
                            <a:schemeClr val="tx1">
                              <a:lumMod val="85000"/>
                              <a:lumOff val="1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lumMod val="85000"/>
                              <a:lumOff val="15000"/>
                            </a:schemeClr>
                          </a:solidFill>
                        </a:rPr>
                        <a:t>в сельских поселениях –  </a:t>
                      </a:r>
                      <a:r>
                        <a:rPr lang="ru-RU" sz="1300" b="1" dirty="0" smtClean="0">
                          <a:solidFill>
                            <a:schemeClr val="tx1">
                              <a:lumMod val="85000"/>
                              <a:lumOff val="15000"/>
                            </a:schemeClr>
                          </a:solidFill>
                        </a:rPr>
                        <a:t>до 1 января 2018 года</a:t>
                      </a:r>
                    </a:p>
                  </a:txBody>
                  <a:tcPr anchor="ctr">
                    <a:solidFill>
                      <a:schemeClr val="accent3">
                        <a:lumMod val="40000"/>
                        <a:lumOff val="60000"/>
                      </a:schemeClr>
                    </a:solidFill>
                  </a:tcPr>
                </a:tc>
              </a:tr>
              <a:tr h="1943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tx1">
                              <a:lumMod val="85000"/>
                              <a:lumOff val="15000"/>
                            </a:schemeClr>
                          </a:solidFill>
                        </a:rPr>
                        <a:t>Организации розничной торговли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tx1">
                              <a:lumMod val="85000"/>
                              <a:lumOff val="15000"/>
                            </a:schemeClr>
                          </a:solidFill>
                        </a:rPr>
                        <a:t>в сельских поселениях, в которых:</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300" b="1" dirty="0" smtClean="0">
                        <a:solidFill>
                          <a:schemeClr val="tx1">
                            <a:lumMod val="85000"/>
                            <a:lumOff val="15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300" b="0" dirty="0" smtClean="0">
                          <a:solidFill>
                            <a:schemeClr val="tx1">
                              <a:lumMod val="85000"/>
                              <a:lumOff val="15000"/>
                            </a:schemeClr>
                          </a:solidFill>
                        </a:rPr>
                        <a:t>численность менее 3 000 человек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300" b="0" dirty="0" smtClean="0">
                          <a:solidFill>
                            <a:schemeClr val="tx1">
                              <a:lumMod val="85000"/>
                              <a:lumOff val="15000"/>
                            </a:schemeClr>
                          </a:solidFill>
                        </a:rPr>
                        <a:t>отсутствует точка доступа к Интернету</a:t>
                      </a:r>
                    </a:p>
                  </a:txBody>
                  <a:tcPr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altLang="ru-RU" sz="1300" b="0" i="0" u="none" strike="noStrike" cap="none" normalizeH="0" baseline="0" dirty="0" smtClean="0">
                          <a:ln>
                            <a:noFill/>
                          </a:ln>
                          <a:solidFill>
                            <a:schemeClr val="tx1"/>
                          </a:solidFill>
                          <a:effectLst/>
                          <a:latin typeface="+mn-lt"/>
                          <a:cs typeface="Times New Roman" pitchFamily="18" charset="0"/>
                        </a:rPr>
                        <a:t>при условии </a:t>
                      </a:r>
                      <a:r>
                        <a:rPr kumimoji="0" lang="en-US" altLang="ru-RU" sz="1300" b="0" i="0" u="none" strike="noStrike" cap="none" normalizeH="0" baseline="0" dirty="0" smtClean="0">
                          <a:ln>
                            <a:noFill/>
                          </a:ln>
                          <a:solidFill>
                            <a:schemeClr val="tx1"/>
                          </a:solidFill>
                          <a:effectLst/>
                          <a:latin typeface="+mn-lt"/>
                          <a:cs typeface="Times New Roman" pitchFamily="18" charset="0"/>
                        </a:rPr>
                        <a:t>включен</a:t>
                      </a:r>
                      <a:r>
                        <a:rPr kumimoji="0" lang="ru-RU" altLang="ru-RU" sz="1300" b="0" i="0" u="none" strike="noStrike" cap="none" normalizeH="0" baseline="0" dirty="0" smtClean="0">
                          <a:ln>
                            <a:noFill/>
                          </a:ln>
                          <a:solidFill>
                            <a:schemeClr val="tx1"/>
                          </a:solidFill>
                          <a:effectLst/>
                          <a:latin typeface="+mn-lt"/>
                          <a:cs typeface="Times New Roman" pitchFamily="18" charset="0"/>
                        </a:rPr>
                        <a:t>ия</a:t>
                      </a:r>
                      <a:r>
                        <a:rPr kumimoji="0" lang="en-US" altLang="ru-RU" sz="1300" b="0" i="0" u="none" strike="noStrike" cap="none" normalizeH="0" baseline="0" dirty="0" smtClean="0">
                          <a:ln>
                            <a:noFill/>
                          </a:ln>
                          <a:solidFill>
                            <a:schemeClr val="tx1"/>
                          </a:solidFill>
                          <a:effectLst/>
                          <a:latin typeface="+mn-lt"/>
                          <a:cs typeface="Times New Roman" pitchFamily="18" charset="0"/>
                        </a:rPr>
                        <a:t> </a:t>
                      </a:r>
                      <a:r>
                        <a:rPr kumimoji="0" lang="ru-RU" altLang="ru-RU" sz="1300" b="0" i="0" u="none" strike="noStrike" cap="none" normalizeH="0" baseline="0" dirty="0" smtClean="0">
                          <a:ln>
                            <a:noFill/>
                          </a:ln>
                          <a:solidFill>
                            <a:schemeClr val="tx1"/>
                          </a:solidFill>
                          <a:effectLst/>
                          <a:latin typeface="+mn-lt"/>
                          <a:cs typeface="Times New Roman" pitchFamily="18" charset="0"/>
                        </a:rPr>
                        <a:t>поселения  </a:t>
                      </a:r>
                      <a:r>
                        <a:rPr kumimoji="0" lang="en-US" altLang="ru-RU" sz="1300" b="0" i="0" u="none" strike="noStrike" cap="none" normalizeH="0" baseline="0" dirty="0" smtClean="0">
                          <a:ln>
                            <a:noFill/>
                          </a:ln>
                          <a:solidFill>
                            <a:schemeClr val="tx1"/>
                          </a:solidFill>
                          <a:effectLst/>
                          <a:latin typeface="+mn-lt"/>
                          <a:cs typeface="Times New Roman" pitchFamily="18" charset="0"/>
                        </a:rPr>
                        <a:t>в </a:t>
                      </a:r>
                      <a:r>
                        <a:rPr kumimoji="0" lang="ru-RU" altLang="ru-RU" sz="1300" b="0" i="0" u="none" strike="noStrike" cap="none" normalizeH="0" baseline="0" dirty="0" smtClean="0">
                          <a:ln>
                            <a:noFill/>
                          </a:ln>
                          <a:solidFill>
                            <a:schemeClr val="tx1"/>
                          </a:solidFill>
                          <a:effectLst/>
                          <a:latin typeface="+mn-lt"/>
                          <a:cs typeface="Times New Roman" pitchFamily="18" charset="0"/>
                        </a:rPr>
                        <a:t>соответствующий </a:t>
                      </a:r>
                      <a:r>
                        <a:rPr kumimoji="0" lang="en-US" altLang="ru-RU" sz="1300" b="0" i="0" u="none" strike="noStrike" cap="none" normalizeH="0" baseline="0" dirty="0" smtClean="0">
                          <a:ln>
                            <a:noFill/>
                          </a:ln>
                          <a:solidFill>
                            <a:schemeClr val="tx1"/>
                          </a:solidFill>
                          <a:effectLst/>
                          <a:latin typeface="+mn-lt"/>
                          <a:cs typeface="Times New Roman" pitchFamily="18" charset="0"/>
                        </a:rPr>
                        <a:t>список</a:t>
                      </a:r>
                      <a:r>
                        <a:rPr kumimoji="0" lang="ru-RU" altLang="ru-RU" sz="1300" b="0" i="0" u="none" strike="noStrike" cap="none" normalizeH="0" baseline="0" dirty="0" smtClean="0">
                          <a:ln>
                            <a:noFill/>
                          </a:ln>
                          <a:solidFill>
                            <a:schemeClr val="tx1"/>
                          </a:solidFill>
                          <a:effectLst/>
                          <a:latin typeface="+mn-lt"/>
                          <a:cs typeface="Times New Roman" pitchFamily="18" charset="0"/>
                        </a:rPr>
                        <a:t>, утвержденный законом </a:t>
                      </a:r>
                      <a:r>
                        <a:rPr kumimoji="0" lang="en-US" altLang="ru-RU" sz="1300" b="0" i="0" u="none" strike="noStrike" cap="none" normalizeH="0" baseline="0" dirty="0" smtClean="0">
                          <a:ln>
                            <a:noFill/>
                          </a:ln>
                          <a:solidFill>
                            <a:schemeClr val="tx1"/>
                          </a:solidFill>
                          <a:effectLst/>
                          <a:latin typeface="+mn-lt"/>
                          <a:cs typeface="Times New Roman" pitchFamily="18" charset="0"/>
                        </a:rPr>
                        <a:t>субъекта </a:t>
                      </a:r>
                      <a:r>
                        <a:rPr kumimoji="0" lang="ru-RU" altLang="ru-RU" sz="1300" b="0" i="0" u="none" strike="noStrike" cap="none" normalizeH="0" baseline="0" dirty="0" smtClean="0">
                          <a:ln>
                            <a:noFill/>
                          </a:ln>
                          <a:solidFill>
                            <a:schemeClr val="tx1"/>
                          </a:solidFill>
                          <a:effectLst/>
                          <a:latin typeface="+mn-lt"/>
                          <a:cs typeface="Times New Roman" pitchFamily="18" charset="0"/>
                        </a:rPr>
                        <a:t>РФ,</a:t>
                      </a:r>
                      <a:r>
                        <a:rPr kumimoji="0" lang="en-US" altLang="ru-RU" sz="1300" b="0" i="0" u="none" strike="noStrike" cap="none" normalizeH="0" baseline="0" dirty="0" smtClean="0">
                          <a:ln>
                            <a:noFill/>
                          </a:ln>
                          <a:solidFill>
                            <a:schemeClr val="tx1"/>
                          </a:solidFill>
                          <a:effectLst/>
                          <a:latin typeface="+mn-lt"/>
                          <a:cs typeface="Times New Roman" pitchFamily="18" charset="0"/>
                        </a:rPr>
                        <a:t> </a:t>
                      </a:r>
                      <a:endParaRPr kumimoji="0" lang="ru-RU" altLang="ru-RU" sz="1300" b="0" i="0" u="none" strike="noStrike" cap="none" normalizeH="0" baseline="0" dirty="0" smtClean="0">
                        <a:ln>
                          <a:noFill/>
                        </a:ln>
                        <a:solidFill>
                          <a:schemeClr val="tx1"/>
                        </a:solidFill>
                        <a:effectLst/>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ru-RU" sz="1300" b="1" i="0" u="none" strike="noStrike" cap="none" normalizeH="0" baseline="0" dirty="0" smtClean="0">
                          <a:ln>
                            <a:noFill/>
                          </a:ln>
                          <a:solidFill>
                            <a:schemeClr val="tx1"/>
                          </a:solidFill>
                          <a:effectLst/>
                          <a:latin typeface="+mn-lt"/>
                          <a:cs typeface="Times New Roman" pitchFamily="18" charset="0"/>
                        </a:rPr>
                        <a:t>освобождены </a:t>
                      </a:r>
                      <a:r>
                        <a:rPr kumimoji="0" lang="ru-RU" altLang="ru-RU" sz="1300" b="1" i="0" u="none" strike="noStrike" cap="none" normalizeH="0" baseline="0" dirty="0" smtClean="0">
                          <a:ln>
                            <a:noFill/>
                          </a:ln>
                          <a:solidFill>
                            <a:schemeClr val="tx1"/>
                          </a:solidFill>
                          <a:effectLst/>
                          <a:latin typeface="+mn-lt"/>
                          <a:cs typeface="Times New Roman" pitchFamily="18" charset="0"/>
                        </a:rPr>
                        <a:t>от ЕГАИС </a:t>
                      </a:r>
                      <a:r>
                        <a:rPr kumimoji="0" lang="en-US" altLang="ru-RU" sz="1300" b="1" i="0" u="none" strike="noStrike" cap="none" normalizeH="0" baseline="0" dirty="0" smtClean="0">
                          <a:ln>
                            <a:noFill/>
                          </a:ln>
                          <a:solidFill>
                            <a:schemeClr val="tx1"/>
                          </a:solidFill>
                          <a:effectLst/>
                          <a:latin typeface="+mn-lt"/>
                          <a:cs typeface="Times New Roman" pitchFamily="18" charset="0"/>
                        </a:rPr>
                        <a:t>только в части фиксации </a:t>
                      </a:r>
                      <a:r>
                        <a:rPr kumimoji="0" lang="ru-RU" altLang="ru-RU" sz="1300" b="1" i="0" u="none" strike="noStrike" cap="none" normalizeH="0" baseline="0" dirty="0" smtClean="0">
                          <a:ln>
                            <a:noFill/>
                          </a:ln>
                          <a:solidFill>
                            <a:schemeClr val="tx1"/>
                          </a:solidFill>
                          <a:effectLst/>
                          <a:latin typeface="+mn-lt"/>
                          <a:cs typeface="Times New Roman" pitchFamily="18" charset="0"/>
                        </a:rPr>
                        <a:t>розничной </a:t>
                      </a:r>
                      <a:r>
                        <a:rPr kumimoji="0" lang="en-US" altLang="ru-RU" sz="1300" b="1" i="0" u="none" strike="noStrike" cap="none" normalizeH="0" baseline="0" dirty="0" smtClean="0">
                          <a:ln>
                            <a:noFill/>
                          </a:ln>
                          <a:solidFill>
                            <a:schemeClr val="tx1"/>
                          </a:solidFill>
                          <a:effectLst/>
                          <a:latin typeface="+mn-lt"/>
                          <a:cs typeface="Times New Roman" pitchFamily="18" charset="0"/>
                        </a:rPr>
                        <a:t>продажи АП</a:t>
                      </a:r>
                      <a:r>
                        <a:rPr kumimoji="0" lang="en-US" altLang="ru-RU" sz="1300" b="0" i="0" u="none" strike="noStrike" cap="none" normalizeH="0" baseline="0" dirty="0" smtClean="0">
                          <a:ln>
                            <a:noFill/>
                          </a:ln>
                          <a:solidFill>
                            <a:schemeClr val="tx1"/>
                          </a:solidFill>
                          <a:effectLst/>
                          <a:latin typeface="+mn-lt"/>
                          <a:cs typeface="Times New Roman" pitchFamily="18" charset="0"/>
                        </a:rPr>
                        <a:t>, а в части подтверждения закупки такие организации должны </a:t>
                      </a:r>
                      <a:r>
                        <a:rPr kumimoji="0" lang="ru-RU" altLang="ru-RU" sz="1300" b="0" i="0" u="none" strike="noStrike" cap="none" normalizeH="0" baseline="0" dirty="0" smtClean="0">
                          <a:ln>
                            <a:noFill/>
                          </a:ln>
                          <a:solidFill>
                            <a:schemeClr val="tx1"/>
                          </a:solidFill>
                          <a:effectLst/>
                          <a:latin typeface="+mn-lt"/>
                          <a:cs typeface="Times New Roman" pitchFamily="18" charset="0"/>
                        </a:rPr>
                        <a:t>их </a:t>
                      </a:r>
                      <a:r>
                        <a:rPr kumimoji="0" lang="en-US" altLang="ru-RU" sz="1300" b="0" i="0" u="none" strike="noStrike" cap="none" normalizeH="0" baseline="0" dirty="0" smtClean="0">
                          <a:ln>
                            <a:noFill/>
                          </a:ln>
                          <a:solidFill>
                            <a:schemeClr val="tx1"/>
                          </a:solidFill>
                          <a:effectLst/>
                          <a:latin typeface="+mn-lt"/>
                          <a:cs typeface="Times New Roman" pitchFamily="18" charset="0"/>
                        </a:rPr>
                        <a:t>фиксировать </a:t>
                      </a:r>
                      <a:r>
                        <a:rPr kumimoji="0" lang="en-US" altLang="ru-RU" sz="1300" b="1" i="0" u="none" strike="noStrike" cap="none" normalizeH="0" baseline="0" dirty="0" smtClean="0">
                          <a:ln>
                            <a:noFill/>
                          </a:ln>
                          <a:solidFill>
                            <a:schemeClr val="tx1"/>
                          </a:solidFill>
                          <a:effectLst/>
                          <a:latin typeface="+mn-lt"/>
                          <a:cs typeface="Times New Roman" pitchFamily="18" charset="0"/>
                        </a:rPr>
                        <a:t>с 01.0</a:t>
                      </a:r>
                      <a:r>
                        <a:rPr kumimoji="0" lang="ru-RU" altLang="ru-RU" sz="1300" b="1" i="0" u="none" strike="noStrike" cap="none" normalizeH="0" baseline="0" dirty="0" smtClean="0">
                          <a:ln>
                            <a:noFill/>
                          </a:ln>
                          <a:solidFill>
                            <a:schemeClr val="tx1"/>
                          </a:solidFill>
                          <a:effectLst/>
                          <a:latin typeface="+mn-lt"/>
                          <a:cs typeface="Times New Roman" pitchFamily="18" charset="0"/>
                        </a:rPr>
                        <a:t>7</a:t>
                      </a:r>
                      <a:r>
                        <a:rPr kumimoji="0" lang="en-US" altLang="ru-RU" sz="1300" b="1" i="0" u="none" strike="noStrike" cap="none" normalizeH="0" baseline="0" dirty="0" smtClean="0">
                          <a:ln>
                            <a:noFill/>
                          </a:ln>
                          <a:solidFill>
                            <a:schemeClr val="tx1"/>
                          </a:solidFill>
                          <a:effectLst/>
                          <a:latin typeface="+mn-lt"/>
                          <a:cs typeface="Times New Roman" pitchFamily="18" charset="0"/>
                        </a:rPr>
                        <a:t>.2016</a:t>
                      </a:r>
                      <a:r>
                        <a:rPr kumimoji="0" lang="en-US" altLang="ru-RU" sz="1300" b="0" i="0" u="none" strike="noStrike" cap="none" normalizeH="0" baseline="0" dirty="0" smtClean="0">
                          <a:ln>
                            <a:noFill/>
                          </a:ln>
                          <a:solidFill>
                            <a:schemeClr val="tx1"/>
                          </a:solidFill>
                          <a:effectLst/>
                          <a:latin typeface="+mn-lt"/>
                          <a:cs typeface="Times New Roman" pitchFamily="18" charset="0"/>
                        </a:rPr>
                        <a:t>. </a:t>
                      </a:r>
                      <a:endParaRPr kumimoji="0" lang="ru-RU" altLang="ru-RU" sz="1300" b="0" i="0" u="none" strike="noStrike" cap="none" normalizeH="0" baseline="0" dirty="0" smtClean="0">
                        <a:ln>
                          <a:noFill/>
                        </a:ln>
                        <a:solidFill>
                          <a:schemeClr val="tx1"/>
                        </a:solidFill>
                        <a:effectLst/>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ru-RU" sz="1300" b="0" i="0" u="none" strike="noStrike" cap="none" normalizeH="0" baseline="0" dirty="0" smtClean="0">
                          <a:ln>
                            <a:noFill/>
                          </a:ln>
                          <a:solidFill>
                            <a:schemeClr val="tx1"/>
                          </a:solidFill>
                          <a:effectLst/>
                          <a:latin typeface="+mn-lt"/>
                          <a:cs typeface="Times New Roman" pitchFamily="18" charset="0"/>
                        </a:rPr>
                        <a:t>При этом для таких организаций будет допускаться фиксация прихода из ближайшего населенного пункта с наличием точки доступа в интернет в течение 7 дней после фактического получения продукции.</a:t>
                      </a:r>
                      <a:endParaRPr lang="ru-RU" sz="1300" b="0" dirty="0" smtClean="0">
                        <a:solidFill>
                          <a:schemeClr val="tx1">
                            <a:lumMod val="85000"/>
                            <a:lumOff val="15000"/>
                          </a:schemeClr>
                        </a:solidFill>
                      </a:endParaRPr>
                    </a:p>
                  </a:txBody>
                  <a:tcPr anchor="ctr">
                    <a:solidFill>
                      <a:schemeClr val="accent6">
                        <a:lumMod val="40000"/>
                        <a:lumOff val="60000"/>
                      </a:schemeClr>
                    </a:solidFill>
                  </a:tcPr>
                </a:tc>
              </a:tr>
            </a:tbl>
          </a:graphicData>
        </a:graphic>
      </p:graphicFrame>
      <p:sp>
        <p:nvSpPr>
          <p:cNvPr id="5"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4</a:t>
            </a:fld>
            <a:endParaRPr lang="ru-RU" sz="1800" b="1" dirty="0">
              <a:solidFill>
                <a:srgbClr val="721A1D"/>
              </a:solidFill>
            </a:endParaRPr>
          </a:p>
        </p:txBody>
      </p:sp>
      <p:grpSp>
        <p:nvGrpSpPr>
          <p:cNvPr id="7"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86115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40</a:t>
            </a:fld>
            <a:endParaRPr lang="ru-RU" sz="1800" b="1" dirty="0">
              <a:solidFill>
                <a:srgbClr val="721A1D"/>
              </a:solidFill>
            </a:endParaRPr>
          </a:p>
        </p:txBody>
      </p:sp>
      <p:sp>
        <p:nvSpPr>
          <p:cNvPr id="9" name="Прямоугольник 8"/>
          <p:cNvSpPr/>
          <p:nvPr/>
        </p:nvSpPr>
        <p:spPr>
          <a:xfrm>
            <a:off x="539552" y="1196752"/>
            <a:ext cx="7920880" cy="4832092"/>
          </a:xfrm>
          <a:prstGeom prst="rect">
            <a:avLst/>
          </a:prstGeom>
        </p:spPr>
        <p:txBody>
          <a:bodyPr wrap="square">
            <a:spAutoFit/>
          </a:bodyPr>
          <a:lstStyle/>
          <a:p>
            <a:pPr algn="just"/>
            <a:r>
              <a:rPr lang="ru-RU" sz="1400" b="1" dirty="0" smtClean="0"/>
              <a:t>Списание </a:t>
            </a:r>
            <a:r>
              <a:rPr lang="ru-RU" sz="1400" b="1" dirty="0"/>
              <a:t>продукции</a:t>
            </a:r>
            <a:r>
              <a:rPr lang="ru-RU" sz="1400" dirty="0"/>
              <a:t>, розничная реализация которой не подлежит учету в ЕГАИС.</a:t>
            </a:r>
          </a:p>
          <a:p>
            <a:pPr algn="just"/>
            <a:endParaRPr lang="ru-RU" sz="1400" dirty="0" smtClean="0"/>
          </a:p>
          <a:p>
            <a:pPr algn="just"/>
            <a:r>
              <a:rPr lang="ru-RU" sz="1400" dirty="0" smtClean="0"/>
              <a:t>4.1</a:t>
            </a:r>
            <a:r>
              <a:rPr lang="ru-RU" sz="1400" dirty="0"/>
              <a:t>. Объем реализованной продукции до </a:t>
            </a:r>
            <a:r>
              <a:rPr lang="ru-RU" sz="1400" dirty="0" smtClean="0"/>
              <a:t>01.01.2017 </a:t>
            </a:r>
            <a:r>
              <a:rPr lang="ru-RU" sz="1400" dirty="0"/>
              <a:t>в организациях, осуществляющих розничную реализацию алкогольной продукции </a:t>
            </a:r>
            <a:r>
              <a:rPr lang="ru-RU" sz="1400" u="sng" dirty="0"/>
              <a:t>в городских поселения</a:t>
            </a:r>
            <a:r>
              <a:rPr lang="ru-RU" sz="1400" dirty="0"/>
              <a:t>х, </a:t>
            </a:r>
            <a:r>
              <a:rPr lang="ru-RU" sz="1400" b="1" dirty="0"/>
              <a:t>до </a:t>
            </a:r>
            <a:r>
              <a:rPr lang="ru-RU" sz="1400" b="1" dirty="0" smtClean="0"/>
              <a:t>01.</a:t>
            </a:r>
            <a:r>
              <a:rPr lang="en-US" sz="1400" b="1" dirty="0" smtClean="0"/>
              <a:t>01</a:t>
            </a:r>
            <a:r>
              <a:rPr lang="ru-RU" sz="1400" b="1" dirty="0" smtClean="0"/>
              <a:t>.201</a:t>
            </a:r>
            <a:r>
              <a:rPr lang="en-US" sz="1400" b="1" dirty="0" smtClean="0"/>
              <a:t>7</a:t>
            </a:r>
            <a:r>
              <a:rPr lang="ru-RU" sz="1400" b="1" dirty="0" smtClean="0"/>
              <a:t> </a:t>
            </a:r>
            <a:r>
              <a:rPr lang="ru-RU" sz="1400" dirty="0"/>
              <a:t>должен быть списан актом списания продукции с указанием основания «</a:t>
            </a:r>
            <a:r>
              <a:rPr lang="ru-RU" sz="1400" i="1" dirty="0"/>
              <a:t>Розничная реализация продукции, не подлежащая фиксации в ЕГАИС</a:t>
            </a:r>
            <a:r>
              <a:rPr lang="ru-RU" sz="1400" dirty="0"/>
              <a:t>». </a:t>
            </a:r>
          </a:p>
          <a:p>
            <a:pPr algn="just"/>
            <a:endParaRPr lang="ru-RU" sz="1400" dirty="0" smtClean="0"/>
          </a:p>
          <a:p>
            <a:pPr algn="just"/>
            <a:r>
              <a:rPr lang="ru-RU" sz="1400" dirty="0" smtClean="0"/>
              <a:t>4.2</a:t>
            </a:r>
            <a:r>
              <a:rPr lang="ru-RU" sz="1400" dirty="0"/>
              <a:t>. Объем реализованной продукции </a:t>
            </a:r>
            <a:r>
              <a:rPr lang="ru-RU" sz="1400" b="1" dirty="0"/>
              <a:t>до </a:t>
            </a:r>
            <a:r>
              <a:rPr lang="ru-RU" sz="1400" b="1" dirty="0" smtClean="0"/>
              <a:t>01.0</a:t>
            </a:r>
            <a:r>
              <a:rPr lang="en-US" sz="1400" b="1" dirty="0" smtClean="0"/>
              <a:t>1</a:t>
            </a:r>
            <a:r>
              <a:rPr lang="ru-RU" sz="1400" b="1" dirty="0" smtClean="0"/>
              <a:t>.201</a:t>
            </a:r>
            <a:r>
              <a:rPr lang="en-US" sz="1400" b="1" dirty="0" smtClean="0"/>
              <a:t>8</a:t>
            </a:r>
            <a:r>
              <a:rPr lang="ru-RU" sz="1400" b="1" dirty="0" smtClean="0"/>
              <a:t> </a:t>
            </a:r>
            <a:r>
              <a:rPr lang="ru-RU" sz="1400" dirty="0"/>
              <a:t>в организациях, осуществляющих розничную реализацию алкогольной продукции </a:t>
            </a:r>
            <a:r>
              <a:rPr lang="ru-RU" sz="1400" u="sng" dirty="0"/>
              <a:t>в сельских поселениях</a:t>
            </a:r>
            <a:r>
              <a:rPr lang="ru-RU" sz="1400" dirty="0"/>
              <a:t>, должен списываться не позднее следующего рабочего дня с даты продажи с указанием основания «</a:t>
            </a:r>
            <a:r>
              <a:rPr lang="ru-RU" sz="1400" i="1" dirty="0"/>
              <a:t>Розничная реализация продукции, не подлежащая фиксации в ЕГАИС</a:t>
            </a:r>
            <a:r>
              <a:rPr lang="ru-RU" sz="1400" dirty="0"/>
              <a:t>».</a:t>
            </a:r>
          </a:p>
          <a:p>
            <a:pPr algn="just"/>
            <a:endParaRPr lang="ru-RU" sz="1400" dirty="0" smtClean="0"/>
          </a:p>
          <a:p>
            <a:pPr algn="just"/>
            <a:r>
              <a:rPr lang="ru-RU" sz="1400" dirty="0" smtClean="0"/>
              <a:t>4.3</a:t>
            </a:r>
            <a:r>
              <a:rPr lang="ru-RU" sz="1400" dirty="0"/>
              <a:t>. Объем реализованной продукции в организациях, осуществляющих розничную реализацию алкогольной продукции в рамках оказания услуг </a:t>
            </a:r>
            <a:r>
              <a:rPr lang="ru-RU" sz="1400" u="sng" dirty="0"/>
              <a:t>общественного питания</a:t>
            </a:r>
            <a:r>
              <a:rPr lang="ru-RU" sz="1400" dirty="0"/>
              <a:t>, может списываться с указанием основания «</a:t>
            </a:r>
            <a:r>
              <a:rPr lang="ru-RU" sz="1400" i="1" dirty="0"/>
              <a:t>Розничная реализация продукции, не подлежащая фиксации в ЕГАИС</a:t>
            </a:r>
            <a:r>
              <a:rPr lang="ru-RU" sz="1400" dirty="0"/>
              <a:t>» и датой акта, соответствующей дате продажи</a:t>
            </a:r>
            <a:r>
              <a:rPr lang="ru-RU" sz="1400" dirty="0" smtClean="0"/>
              <a:t>.</a:t>
            </a:r>
          </a:p>
          <a:p>
            <a:pPr algn="just"/>
            <a:endParaRPr lang="ru-RU" sz="1400" dirty="0" smtClean="0"/>
          </a:p>
          <a:p>
            <a:pPr algn="just"/>
            <a:r>
              <a:rPr lang="ru-RU" sz="1400" dirty="0"/>
              <a:t>4.4. Объем реализованной </a:t>
            </a:r>
            <a:r>
              <a:rPr lang="ru-RU" sz="1400" u="sng" dirty="0"/>
              <a:t>пивной продукции </a:t>
            </a:r>
            <a:r>
              <a:rPr lang="ru-RU" sz="1400" dirty="0"/>
              <a:t>в организациях, осуществляющих розничную реализацию алкогольной продукции, может списываться, </a:t>
            </a:r>
            <a:r>
              <a:rPr lang="ru-RU" sz="1400" b="1" dirty="0"/>
              <a:t>начиная с </a:t>
            </a:r>
            <a:r>
              <a:rPr lang="ru-RU" sz="1400" b="1" dirty="0" smtClean="0"/>
              <a:t>01.0</a:t>
            </a:r>
            <a:r>
              <a:rPr lang="en-US" sz="1400" b="1" dirty="0" smtClean="0"/>
              <a:t>1</a:t>
            </a:r>
            <a:r>
              <a:rPr lang="ru-RU" sz="1400" b="1" dirty="0" smtClean="0"/>
              <a:t>.201</a:t>
            </a:r>
            <a:r>
              <a:rPr lang="en-US" sz="1400" b="1" dirty="0" smtClean="0"/>
              <a:t>7</a:t>
            </a:r>
            <a:r>
              <a:rPr lang="ru-RU" sz="1400" dirty="0" smtClean="0"/>
              <a:t>, </a:t>
            </a:r>
            <a:r>
              <a:rPr lang="ru-RU" sz="1400" dirty="0"/>
              <a:t>с указанием основания «</a:t>
            </a:r>
            <a:r>
              <a:rPr lang="ru-RU" sz="1400" i="1" dirty="0"/>
              <a:t>Розничная реализация продукции, не подлежащая фиксации в ЕГАИС</a:t>
            </a:r>
            <a:r>
              <a:rPr lang="ru-RU" sz="1400" dirty="0"/>
              <a:t>» и датой акта, соответствующей дате продажи. Используется для организаций, ведущих журнал учета розничных продаж на бумажном носителе. </a:t>
            </a:r>
          </a:p>
        </p:txBody>
      </p:sp>
      <p:grpSp>
        <p:nvGrpSpPr>
          <p:cNvPr id="6" name="Group 4"/>
          <p:cNvGrpSpPr>
            <a:grpSpLocks noChangeAspect="1"/>
          </p:cNvGrpSpPr>
          <p:nvPr/>
        </p:nvGrpSpPr>
        <p:grpSpPr bwMode="auto">
          <a:xfrm>
            <a:off x="36776" y="6116974"/>
            <a:ext cx="9142413" cy="634999"/>
            <a:chOff x="6" y="3920"/>
            <a:chExt cx="5759" cy="400"/>
          </a:xfrm>
        </p:grpSpPr>
        <p:sp>
          <p:nvSpPr>
            <p:cNvPr id="7"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2" name="Рисунок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55695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4" name="Прямоугольник 3"/>
          <p:cNvSpPr/>
          <p:nvPr/>
        </p:nvSpPr>
        <p:spPr>
          <a:xfrm>
            <a:off x="1691680" y="580618"/>
            <a:ext cx="6912768" cy="707886"/>
          </a:xfrm>
          <a:prstGeom prst="rect">
            <a:avLst/>
          </a:prstGeom>
        </p:spPr>
        <p:txBody>
          <a:bodyPr wrap="square">
            <a:spAutoFit/>
          </a:bodyPr>
          <a:lstStyle/>
          <a:p>
            <a:pPr algn="ctr"/>
            <a:r>
              <a:rPr lang="ru-RU" sz="2000" b="1" dirty="0" smtClean="0">
                <a:solidFill>
                  <a:srgbClr val="C82031"/>
                </a:solidFill>
                <a:latin typeface="+mj-lt"/>
                <a:cs typeface="Arial" panose="020B0604020202020204" pitchFamily="34" charset="0"/>
              </a:rPr>
              <a:t>Сервис проверки </a:t>
            </a:r>
            <a:r>
              <a:rPr lang="ru-RU" sz="2000" b="1" dirty="0">
                <a:solidFill>
                  <a:srgbClr val="C82031"/>
                </a:solidFill>
                <a:latin typeface="+mj-lt"/>
                <a:cs typeface="Arial" panose="020B0604020202020204" pitchFamily="34" charset="0"/>
              </a:rPr>
              <a:t>истории транспортного пакета, направленного в ЕГАИС</a:t>
            </a:r>
          </a:p>
        </p:txBody>
      </p:sp>
      <p:sp>
        <p:nvSpPr>
          <p:cNvPr id="5" name="Прямоугольник 4"/>
          <p:cNvSpPr/>
          <p:nvPr/>
        </p:nvSpPr>
        <p:spPr>
          <a:xfrm>
            <a:off x="395536" y="1340769"/>
            <a:ext cx="8064896" cy="1815882"/>
          </a:xfrm>
          <a:prstGeom prst="rect">
            <a:avLst/>
          </a:prstGeom>
        </p:spPr>
        <p:txBody>
          <a:bodyPr wrap="square">
            <a:spAutoFit/>
          </a:bodyPr>
          <a:lstStyle/>
          <a:p>
            <a:r>
              <a:rPr lang="ru-RU" sz="1600" dirty="0"/>
              <a:t>На сайте Росалкогольрегулирования - </a:t>
            </a:r>
            <a:r>
              <a:rPr lang="ru-RU" sz="1600" u="sng" dirty="0">
                <a:hlinkClick r:id="rId2"/>
              </a:rPr>
              <a:t>https://check1.fsrar.ru</a:t>
            </a:r>
            <a:r>
              <a:rPr lang="ru-RU" sz="1600" u="sng" dirty="0" smtClean="0">
                <a:hlinkClick r:id="rId2"/>
              </a:rPr>
              <a:t>/</a:t>
            </a:r>
            <a:r>
              <a:rPr lang="ru-RU" sz="1600" u="sng" dirty="0" smtClean="0"/>
              <a:t>  </a:t>
            </a:r>
            <a:r>
              <a:rPr lang="ru-RU" sz="1600" dirty="0" smtClean="0"/>
              <a:t>есть </a:t>
            </a:r>
            <a:r>
              <a:rPr lang="ru-RU" sz="1600" dirty="0"/>
              <a:t>сервис, который позволяет участникам рынка </a:t>
            </a:r>
            <a:r>
              <a:rPr lang="ru-RU" sz="1600" dirty="0" smtClean="0"/>
              <a:t>проследить </a:t>
            </a:r>
            <a:r>
              <a:rPr lang="ru-RU" sz="1600" dirty="0"/>
              <a:t>историю транспортного пакета, направленного в ЕГАИС. </a:t>
            </a:r>
          </a:p>
          <a:p>
            <a:r>
              <a:rPr lang="ru-RU" sz="1600" dirty="0"/>
              <a:t> </a:t>
            </a:r>
            <a:r>
              <a:rPr lang="ru-RU" sz="1600" dirty="0" smtClean="0"/>
              <a:t>Поиск информации возможен по следующим параметрам:</a:t>
            </a:r>
            <a:endParaRPr lang="ru-RU" sz="1600" dirty="0"/>
          </a:p>
          <a:p>
            <a:r>
              <a:rPr lang="ru-RU" sz="1600" dirty="0"/>
              <a:t>- </a:t>
            </a:r>
            <a:r>
              <a:rPr lang="ru-RU" sz="1600" dirty="0" smtClean="0"/>
              <a:t>    по идентификатору транспортного пакета;</a:t>
            </a:r>
            <a:endParaRPr lang="ru-RU" sz="1600" dirty="0"/>
          </a:p>
          <a:p>
            <a:pPr marL="285750" indent="-285750">
              <a:buFontTx/>
              <a:buChar char="-"/>
            </a:pPr>
            <a:r>
              <a:rPr lang="ru-RU" sz="1600" dirty="0" smtClean="0"/>
              <a:t>по идентификатору накладной;</a:t>
            </a:r>
          </a:p>
          <a:p>
            <a:pPr marL="285750" indent="-285750">
              <a:buFontTx/>
              <a:buChar char="-"/>
            </a:pPr>
            <a:r>
              <a:rPr lang="ru-RU" sz="1600" dirty="0"/>
              <a:t>п</a:t>
            </a:r>
            <a:r>
              <a:rPr lang="ru-RU" sz="1600" dirty="0" smtClean="0"/>
              <a:t>о номеру фиксации накладной в «классическом» ЕГАИС.</a:t>
            </a:r>
            <a:endParaRPr lang="ru-RU" sz="1600" dirty="0"/>
          </a:p>
        </p:txBody>
      </p:sp>
      <p:sp>
        <p:nvSpPr>
          <p:cNvPr id="11"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41</a:t>
            </a:fld>
            <a:endParaRPr lang="ru-RU" sz="1800" b="1" dirty="0">
              <a:solidFill>
                <a:srgbClr val="721A1D"/>
              </a:solidFill>
            </a:endParaRPr>
          </a:p>
        </p:txBody>
      </p:sp>
      <p:sp>
        <p:nvSpPr>
          <p:cNvPr id="6" name="Прямоугольник 5"/>
          <p:cNvSpPr/>
          <p:nvPr/>
        </p:nvSpPr>
        <p:spPr>
          <a:xfrm>
            <a:off x="1619672" y="3212976"/>
            <a:ext cx="6912768" cy="400110"/>
          </a:xfrm>
          <a:prstGeom prst="rect">
            <a:avLst/>
          </a:prstGeom>
        </p:spPr>
        <p:txBody>
          <a:bodyPr wrap="square">
            <a:spAutoFit/>
          </a:bodyPr>
          <a:lstStyle/>
          <a:p>
            <a:pPr algn="ctr"/>
            <a:r>
              <a:rPr lang="ru-RU" sz="2000" b="1" dirty="0" smtClean="0">
                <a:solidFill>
                  <a:srgbClr val="C82031"/>
                </a:solidFill>
                <a:latin typeface="+mj-lt"/>
                <a:cs typeface="Arial" panose="020B0604020202020204" pitchFamily="34" charset="0"/>
              </a:rPr>
              <a:t>Сервис повторной отправки накладной</a:t>
            </a:r>
            <a:endParaRPr lang="ru-RU" sz="2000" b="1" dirty="0">
              <a:solidFill>
                <a:srgbClr val="C82031"/>
              </a:solidFill>
              <a:latin typeface="+mj-lt"/>
              <a:cs typeface="Arial" panose="020B0604020202020204" pitchFamily="34" charset="0"/>
            </a:endParaRPr>
          </a:p>
        </p:txBody>
      </p:sp>
      <p:sp>
        <p:nvSpPr>
          <p:cNvPr id="7" name="Прямоугольник 6"/>
          <p:cNvSpPr/>
          <p:nvPr/>
        </p:nvSpPr>
        <p:spPr>
          <a:xfrm>
            <a:off x="416191" y="3645024"/>
            <a:ext cx="8352928" cy="2308324"/>
          </a:xfrm>
          <a:prstGeom prst="rect">
            <a:avLst/>
          </a:prstGeom>
        </p:spPr>
        <p:txBody>
          <a:bodyPr wrap="square">
            <a:spAutoFit/>
          </a:bodyPr>
          <a:lstStyle/>
          <a:p>
            <a:r>
              <a:rPr lang="ru-RU" sz="1600" dirty="0" smtClean="0"/>
              <a:t>Получатель </a:t>
            </a:r>
            <a:r>
              <a:rPr lang="ru-RU" sz="1600" dirty="0"/>
              <a:t>груза </a:t>
            </a:r>
            <a:r>
              <a:rPr lang="ru-RU" sz="1600" dirty="0" smtClean="0"/>
              <a:t>из </a:t>
            </a:r>
            <a:r>
              <a:rPr lang="ru-RU" sz="1600" dirty="0"/>
              <a:t>своего </a:t>
            </a:r>
            <a:r>
              <a:rPr lang="ru-RU" sz="1600" dirty="0" smtClean="0"/>
              <a:t>ЛК </a:t>
            </a:r>
            <a:r>
              <a:rPr lang="ru-RU" sz="1600" dirty="0"/>
              <a:t>на портале </a:t>
            </a:r>
            <a:r>
              <a:rPr lang="ru-RU" sz="1600" u="sng" dirty="0">
                <a:solidFill>
                  <a:srgbClr val="4A42E8"/>
                </a:solidFill>
              </a:rPr>
              <a:t>http://egais.ru/  </a:t>
            </a:r>
            <a:r>
              <a:rPr lang="ru-RU" sz="1600" dirty="0" smtClean="0"/>
              <a:t>может самостоятельно запросить </a:t>
            </a:r>
            <a:r>
              <a:rPr lang="ru-RU" sz="1600" dirty="0"/>
              <a:t>повторную отправку конкретной </a:t>
            </a:r>
            <a:r>
              <a:rPr lang="ru-RU" sz="1600" dirty="0" smtClean="0"/>
              <a:t>ТТН, </a:t>
            </a:r>
            <a:r>
              <a:rPr lang="ru-RU" sz="1600" dirty="0"/>
              <a:t>указав </a:t>
            </a:r>
            <a:r>
              <a:rPr lang="ru-RU" sz="1600" dirty="0" smtClean="0"/>
              <a:t>ее </a:t>
            </a:r>
            <a:r>
              <a:rPr lang="ru-RU" sz="1600" b="1" dirty="0" smtClean="0"/>
              <a:t>регистрационный номер</a:t>
            </a:r>
            <a:r>
              <a:rPr lang="ru-RU" sz="1600" dirty="0" smtClean="0"/>
              <a:t>.</a:t>
            </a:r>
            <a:endParaRPr lang="ru-RU" sz="1600" dirty="0"/>
          </a:p>
          <a:p>
            <a:endParaRPr lang="ru-RU" sz="1600" dirty="0" smtClean="0"/>
          </a:p>
          <a:p>
            <a:r>
              <a:rPr lang="ru-RU" sz="1600" dirty="0" smtClean="0"/>
              <a:t>При </a:t>
            </a:r>
            <a:r>
              <a:rPr lang="ru-RU" sz="1600" dirty="0"/>
              <a:t>приеме каждой ТТН на сервере ЕГАИС </a:t>
            </a:r>
            <a:r>
              <a:rPr lang="ru-RU" sz="1600" dirty="0" smtClean="0"/>
              <a:t>ей присваивается </a:t>
            </a:r>
            <a:r>
              <a:rPr lang="ru-RU" sz="1600" dirty="0"/>
              <a:t>уникальный регистрационный номер – идентификатор ТТН. После обработки ТТН на УТМ обоих контрагентов приходит Уведомление о регистрации движения (FORMBREGINFO</a:t>
            </a:r>
            <a:r>
              <a:rPr lang="ru-RU" sz="1600" dirty="0" smtClean="0"/>
              <a:t>), в поле </a:t>
            </a:r>
            <a:r>
              <a:rPr lang="ru-RU" sz="1600" dirty="0" err="1"/>
              <a:t>wbr:WBRegId</a:t>
            </a:r>
            <a:r>
              <a:rPr lang="ru-RU" sz="1600" dirty="0"/>
              <a:t> </a:t>
            </a:r>
            <a:r>
              <a:rPr lang="ru-RU" sz="1600" dirty="0" smtClean="0"/>
              <a:t>которого хранится </a:t>
            </a:r>
            <a:r>
              <a:rPr lang="ru-RU" sz="1600" dirty="0"/>
              <a:t>регистрационный номер </a:t>
            </a:r>
            <a:r>
              <a:rPr lang="ru-RU" sz="1600" dirty="0" smtClean="0"/>
              <a:t>накладной.</a:t>
            </a:r>
          </a:p>
          <a:p>
            <a:r>
              <a:rPr lang="ru-RU" sz="1600" dirty="0" smtClean="0"/>
              <a:t>Если </a:t>
            </a:r>
            <a:r>
              <a:rPr lang="ru-RU" sz="1600" dirty="0"/>
              <a:t>этот идентификатор не сохранился во внутренней учетной системе грузополучателя, его можно уточнить у отправителя груза</a:t>
            </a:r>
            <a:r>
              <a:rPr lang="ru-RU" sz="1600" dirty="0" smtClean="0"/>
              <a:t>.</a:t>
            </a:r>
            <a:endParaRPr lang="ru-RU" sz="1600" dirty="0"/>
          </a:p>
        </p:txBody>
      </p:sp>
      <p:grpSp>
        <p:nvGrpSpPr>
          <p:cNvPr id="8" name="Group 4"/>
          <p:cNvGrpSpPr>
            <a:grpSpLocks noChangeAspect="1"/>
          </p:cNvGrpSpPr>
          <p:nvPr/>
        </p:nvGrpSpPr>
        <p:grpSpPr bwMode="auto">
          <a:xfrm>
            <a:off x="36776" y="6116974"/>
            <a:ext cx="9142413" cy="634999"/>
            <a:chOff x="6" y="3920"/>
            <a:chExt cx="5759" cy="400"/>
          </a:xfrm>
        </p:grpSpPr>
        <p:sp>
          <p:nvSpPr>
            <p:cNvPr id="9"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3" name="Рисунок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54328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a:spLocks noChangeArrowheads="1"/>
          </p:cNvSpPr>
          <p:nvPr/>
        </p:nvSpPr>
        <p:spPr bwMode="auto">
          <a:xfrm>
            <a:off x="539552" y="2433082"/>
            <a:ext cx="7777162" cy="707886"/>
          </a:xfrm>
          <a:prstGeom prst="rect">
            <a:avLst/>
          </a:prstGeom>
          <a:noFill/>
          <a:extLst/>
        </p:spPr>
        <p:txBody>
          <a:bodyPr wrap="square" rtlCol="0">
            <a:spAutoFit/>
          </a:bodyPr>
          <a:lstStyle>
            <a:defPPr>
              <a:defRPr lang="ru-RU"/>
            </a:defPPr>
            <a:lvl1pPr algn="ctr">
              <a:defRPr sz="6600" b="1">
                <a:solidFill>
                  <a:srgbClr val="C82031"/>
                </a:solidFill>
              </a:defRPr>
            </a:lvl1pPr>
          </a:lstStyle>
          <a:p>
            <a:pPr>
              <a:spcBef>
                <a:spcPct val="50000"/>
              </a:spcBef>
              <a:defRPr/>
            </a:pPr>
            <a:r>
              <a:rPr lang="ru-RU" sz="4000" dirty="0" smtClean="0">
                <a:latin typeface="+mj-lt"/>
                <a:cs typeface="Arial" panose="020B0604020202020204" pitchFamily="34" charset="0"/>
              </a:rPr>
              <a:t>9. Техническая поддержка</a:t>
            </a:r>
            <a:endParaRPr lang="ru-RU" sz="4000" dirty="0">
              <a:latin typeface="+mj-lt"/>
              <a:cs typeface="Arial" panose="020B0604020202020204" pitchFamily="34" charset="0"/>
            </a:endParaRPr>
          </a:p>
        </p:txBody>
      </p:sp>
      <p:sp>
        <p:nvSpPr>
          <p:cNvPr id="4"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42</a:t>
            </a:fld>
            <a:endParaRPr lang="ru-RU" sz="1800" b="1" dirty="0">
              <a:solidFill>
                <a:srgbClr val="721A1D"/>
              </a:solidFill>
            </a:endParaRPr>
          </a:p>
        </p:txBody>
      </p:sp>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17166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egas-studio.net/img/1378987327_186465231ad3f87d7f5.7031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900" y="3212976"/>
            <a:ext cx="3096344" cy="2636316"/>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43</a:t>
            </a:fld>
            <a:endParaRPr lang="ru-RU" sz="1800" b="1" dirty="0">
              <a:solidFill>
                <a:srgbClr val="721A1D"/>
              </a:solidFill>
            </a:endParaRPr>
          </a:p>
        </p:txBody>
      </p:sp>
      <p:grpSp>
        <p:nvGrpSpPr>
          <p:cNvPr id="6"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6"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7"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1" name="Рисунок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
        <p:nvSpPr>
          <p:cNvPr id="3" name="Прямоугольник 2"/>
          <p:cNvSpPr/>
          <p:nvPr/>
        </p:nvSpPr>
        <p:spPr>
          <a:xfrm>
            <a:off x="503556" y="1029607"/>
            <a:ext cx="8029465" cy="4832092"/>
          </a:xfrm>
          <a:prstGeom prst="rect">
            <a:avLst/>
          </a:prstGeom>
        </p:spPr>
        <p:txBody>
          <a:bodyPr wrap="square">
            <a:spAutoFit/>
          </a:bodyPr>
          <a:lstStyle/>
          <a:p>
            <a:r>
              <a:rPr lang="ru-RU" sz="1400" dirty="0">
                <a:solidFill>
                  <a:srgbClr val="000000"/>
                </a:solidFill>
              </a:rPr>
              <a:t>Служба технической поддержки отвечает на вопросы, связанные с возможными ошибками и особенностями эксплуатации программных средств ЕГАИС. </a:t>
            </a:r>
            <a:r>
              <a:rPr lang="ru-RU" sz="1400" dirty="0"/>
              <a:t/>
            </a:r>
            <a:br>
              <a:rPr lang="ru-RU" sz="1400" dirty="0"/>
            </a:br>
            <a:r>
              <a:rPr lang="ru-RU" sz="1400" dirty="0"/>
              <a:t/>
            </a:r>
            <a:br>
              <a:rPr lang="ru-RU" sz="1400" dirty="0"/>
            </a:br>
            <a:r>
              <a:rPr lang="ru-RU" sz="1400" dirty="0">
                <a:solidFill>
                  <a:srgbClr val="000000"/>
                </a:solidFill>
              </a:rPr>
              <a:t>При создании обращения необходимо: </a:t>
            </a:r>
            <a:r>
              <a:rPr lang="ru-RU" sz="1400" dirty="0"/>
              <a:t/>
            </a:r>
            <a:br>
              <a:rPr lang="ru-RU" sz="1400" dirty="0"/>
            </a:br>
            <a:r>
              <a:rPr lang="ru-RU" sz="1400" dirty="0">
                <a:solidFill>
                  <a:srgbClr val="000000"/>
                </a:solidFill>
              </a:rPr>
              <a:t>заполнить поле «КПП»(для индивидуальных предпринимателей не требуется);</a:t>
            </a:r>
          </a:p>
          <a:p>
            <a:pPr>
              <a:buFont typeface="Arial" panose="020B0604020202020204" pitchFamily="34" charset="0"/>
              <a:buChar char="•"/>
            </a:pPr>
            <a:r>
              <a:rPr lang="ru-RU" sz="1400" dirty="0">
                <a:solidFill>
                  <a:srgbClr val="000000"/>
                </a:solidFill>
              </a:rPr>
              <a:t> выбрать категорию обращения;</a:t>
            </a:r>
          </a:p>
          <a:p>
            <a:pPr>
              <a:buFont typeface="Arial" panose="020B0604020202020204" pitchFamily="34" charset="0"/>
              <a:buChar char="•"/>
            </a:pPr>
            <a:r>
              <a:rPr lang="ru-RU" sz="1400" dirty="0">
                <a:solidFill>
                  <a:srgbClr val="000000"/>
                </a:solidFill>
              </a:rPr>
              <a:t> указать тему запроса и подробно описать имеющуюся проблему;</a:t>
            </a:r>
          </a:p>
          <a:p>
            <a:pPr>
              <a:buFont typeface="Arial" panose="020B0604020202020204" pitchFamily="34" charset="0"/>
              <a:buChar char="•"/>
            </a:pPr>
            <a:r>
              <a:rPr lang="ru-RU" sz="1400" dirty="0">
                <a:solidFill>
                  <a:srgbClr val="000000"/>
                </a:solidFill>
              </a:rPr>
              <a:t> приложить скриншот ошибки, если проблема связана с ошибкой программного обеспечения.</a:t>
            </a:r>
          </a:p>
          <a:p>
            <a:pPr>
              <a:buFont typeface="Arial" panose="020B0604020202020204" pitchFamily="34" charset="0"/>
              <a:buChar char="•"/>
            </a:pPr>
            <a:endParaRPr lang="ru-RU" sz="1400" dirty="0">
              <a:solidFill>
                <a:srgbClr val="000000"/>
              </a:solidFill>
            </a:endParaRPr>
          </a:p>
          <a:p>
            <a:r>
              <a:rPr lang="ru-RU" sz="1400" dirty="0">
                <a:solidFill>
                  <a:srgbClr val="000000"/>
                </a:solidFill>
              </a:rPr>
              <a:t>Каждому обращению присваивается регистрационный номер, который поможет отслеживать прогресс исполнения заявки (через личный кабинет или сообщения на электронной почте). </a:t>
            </a:r>
            <a:r>
              <a:rPr lang="ru-RU" sz="1400" dirty="0"/>
              <a:t/>
            </a:r>
            <a:br>
              <a:rPr lang="ru-RU" sz="1400" dirty="0"/>
            </a:br>
            <a:r>
              <a:rPr lang="ru-RU" sz="1400" dirty="0"/>
              <a:t/>
            </a:r>
            <a:br>
              <a:rPr lang="ru-RU" sz="1400" dirty="0"/>
            </a:br>
            <a:r>
              <a:rPr lang="ru-RU" sz="1400" dirty="0">
                <a:solidFill>
                  <a:srgbClr val="000000"/>
                </a:solidFill>
              </a:rPr>
              <a:t>Категории вопросов которые находятся вне сферы компетенции службы </a:t>
            </a:r>
            <a:endParaRPr lang="ru-RU" sz="1400" dirty="0" smtClean="0">
              <a:solidFill>
                <a:srgbClr val="000000"/>
              </a:solidFill>
            </a:endParaRPr>
          </a:p>
          <a:p>
            <a:r>
              <a:rPr lang="ru-RU" sz="1400" dirty="0" smtClean="0">
                <a:solidFill>
                  <a:srgbClr val="000000"/>
                </a:solidFill>
              </a:rPr>
              <a:t>технической </a:t>
            </a:r>
            <a:r>
              <a:rPr lang="ru-RU" sz="1400" dirty="0">
                <a:solidFill>
                  <a:srgbClr val="000000"/>
                </a:solidFill>
              </a:rPr>
              <a:t>поддержки : </a:t>
            </a:r>
            <a:r>
              <a:rPr lang="ru-RU" sz="1400" dirty="0"/>
              <a:t/>
            </a:r>
            <a:br>
              <a:rPr lang="ru-RU" sz="1400" dirty="0"/>
            </a:br>
            <a:r>
              <a:rPr lang="ru-RU" sz="1400" dirty="0"/>
              <a:t/>
            </a:r>
            <a:br>
              <a:rPr lang="ru-RU" sz="1400" dirty="0"/>
            </a:br>
            <a:r>
              <a:rPr lang="ru-RU" sz="1400" dirty="0" smtClean="0"/>
              <a:t>1. </a:t>
            </a:r>
            <a:r>
              <a:rPr lang="ru-RU" sz="1400" dirty="0" smtClean="0">
                <a:solidFill>
                  <a:srgbClr val="000000"/>
                </a:solidFill>
              </a:rPr>
              <a:t>Законодательство</a:t>
            </a:r>
            <a:r>
              <a:rPr lang="ru-RU" sz="1400" dirty="0">
                <a:solidFill>
                  <a:srgbClr val="000000"/>
                </a:solidFill>
              </a:rPr>
              <a:t>, нормативная база, правоприменительная практика.</a:t>
            </a:r>
          </a:p>
          <a:p>
            <a:r>
              <a:rPr lang="ru-RU" sz="1400" dirty="0" smtClean="0">
                <a:solidFill>
                  <a:srgbClr val="000000"/>
                </a:solidFill>
              </a:rPr>
              <a:t>2. Вопросы </a:t>
            </a:r>
            <a:r>
              <a:rPr lang="ru-RU" sz="1400" dirty="0">
                <a:solidFill>
                  <a:srgbClr val="000000"/>
                </a:solidFill>
              </a:rPr>
              <a:t>методологического характера.</a:t>
            </a:r>
          </a:p>
          <a:p>
            <a:r>
              <a:rPr lang="ru-RU" sz="1400" dirty="0" smtClean="0">
                <a:solidFill>
                  <a:srgbClr val="000000"/>
                </a:solidFill>
              </a:rPr>
              <a:t>3. Вопросы </a:t>
            </a:r>
            <a:r>
              <a:rPr lang="ru-RU" sz="1400" dirty="0">
                <a:solidFill>
                  <a:srgbClr val="000000"/>
                </a:solidFill>
              </a:rPr>
              <a:t>функционирования IT инфраструктуры и </a:t>
            </a:r>
            <a:r>
              <a:rPr lang="ru-RU" sz="1400" dirty="0" smtClean="0">
                <a:solidFill>
                  <a:srgbClr val="000000"/>
                </a:solidFill>
              </a:rPr>
              <a:t>информационных </a:t>
            </a:r>
          </a:p>
          <a:p>
            <a:r>
              <a:rPr lang="ru-RU" sz="1400" dirty="0" smtClean="0">
                <a:solidFill>
                  <a:srgbClr val="000000"/>
                </a:solidFill>
              </a:rPr>
              <a:t>системе предприятий</a:t>
            </a:r>
          </a:p>
          <a:p>
            <a:endParaRPr lang="ru-RU" sz="1400" dirty="0">
              <a:solidFill>
                <a:srgbClr val="000000"/>
              </a:solidFill>
            </a:endParaRPr>
          </a:p>
          <a:p>
            <a:r>
              <a:rPr lang="ru-RU" sz="1400" dirty="0">
                <a:solidFill>
                  <a:srgbClr val="000000"/>
                </a:solidFill>
              </a:rPr>
              <a:t>Обязательной дополнительной технической поддержки программных средств </a:t>
            </a:r>
            <a:endParaRPr lang="ru-RU" sz="1400" dirty="0" smtClean="0">
              <a:solidFill>
                <a:srgbClr val="000000"/>
              </a:solidFill>
            </a:endParaRPr>
          </a:p>
          <a:p>
            <a:r>
              <a:rPr lang="ru-RU" sz="1400" dirty="0" smtClean="0">
                <a:solidFill>
                  <a:srgbClr val="000000"/>
                </a:solidFill>
              </a:rPr>
              <a:t>ЕГАИС </a:t>
            </a:r>
            <a:r>
              <a:rPr lang="ru-RU" sz="1400" dirty="0">
                <a:solidFill>
                  <a:srgbClr val="000000"/>
                </a:solidFill>
              </a:rPr>
              <a:t>на коммерческой основе не требуется. </a:t>
            </a:r>
            <a:endParaRPr lang="ru-RU" sz="1400" dirty="0"/>
          </a:p>
        </p:txBody>
      </p:sp>
    </p:spTree>
    <p:extLst>
      <p:ext uri="{BB962C8B-B14F-4D97-AF65-F5344CB8AC3E}">
        <p14:creationId xmlns:p14="http://schemas.microsoft.com/office/powerpoint/2010/main" val="54090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6" y="196258"/>
            <a:ext cx="6753268" cy="1143000"/>
          </a:xfrm>
        </p:spPr>
        <p:txBody>
          <a:bodyPr/>
          <a:lstStyle/>
          <a:p>
            <a:pPr algn="l"/>
            <a:r>
              <a:rPr lang="ru-RU" altLang="ru-RU" sz="3400" b="1" dirty="0" smtClean="0">
                <a:solidFill>
                  <a:schemeClr val="accent4">
                    <a:lumMod val="10000"/>
                  </a:schemeClr>
                </a:solidFill>
              </a:rPr>
              <a:t>Способы подачи обращений в дежурную службу ЕГАИС</a:t>
            </a:r>
            <a:endParaRPr lang="ru-RU" altLang="ru-RU" sz="3400" b="1" dirty="0">
              <a:solidFill>
                <a:schemeClr val="accent4">
                  <a:lumMod val="10000"/>
                </a:schemeClr>
              </a:solidFill>
            </a:endParaRP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44</a:t>
            </a:fld>
            <a:endParaRPr lang="ru-RU" altLang="ru-RU" dirty="0">
              <a:solidFill>
                <a:srgbClr val="000000"/>
              </a:solidFill>
            </a:endParaRPr>
          </a:p>
        </p:txBody>
      </p:sp>
      <p:grpSp>
        <p:nvGrpSpPr>
          <p:cNvPr id="4" name="Группа 3"/>
          <p:cNvGrpSpPr/>
          <p:nvPr/>
        </p:nvGrpSpPr>
        <p:grpSpPr>
          <a:xfrm>
            <a:off x="530626" y="1777152"/>
            <a:ext cx="8208000" cy="3778842"/>
            <a:chOff x="530626" y="1663935"/>
            <a:chExt cx="8208000" cy="3778842"/>
          </a:xfrm>
        </p:grpSpPr>
        <p:pic>
          <p:nvPicPr>
            <p:cNvPr id="8" name="Рисунок 7"/>
            <p:cNvPicPr>
              <a:picLocks noChangeAspect="1"/>
            </p:cNvPicPr>
            <p:nvPr/>
          </p:nvPicPr>
          <p:blipFill rotWithShape="1">
            <a:blip r:embed="rId2"/>
            <a:srcRect l="1947"/>
            <a:stretch/>
          </p:blipFill>
          <p:spPr>
            <a:xfrm>
              <a:off x="530626" y="1663935"/>
              <a:ext cx="8208000" cy="1636622"/>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30626" y="3466013"/>
              <a:ext cx="8208000" cy="1976764"/>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530626" y="3143794"/>
              <a:ext cx="8208000" cy="322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1" name="Group 4"/>
          <p:cNvGrpSpPr>
            <a:grpSpLocks noChangeAspect="1"/>
          </p:cNvGrpSpPr>
          <p:nvPr/>
        </p:nvGrpSpPr>
        <p:grpSpPr bwMode="auto">
          <a:xfrm>
            <a:off x="36776" y="6125939"/>
            <a:ext cx="9142413" cy="634999"/>
            <a:chOff x="6" y="3920"/>
            <a:chExt cx="5759" cy="400"/>
          </a:xfrm>
        </p:grpSpPr>
        <p:sp>
          <p:nvSpPr>
            <p:cNvPr id="12"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0"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1"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6" name="Рисунок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1924429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196258"/>
            <a:ext cx="6923087" cy="1143000"/>
          </a:xfrm>
        </p:spPr>
        <p:txBody>
          <a:bodyPr/>
          <a:lstStyle/>
          <a:p>
            <a:pPr algn="l"/>
            <a:r>
              <a:rPr lang="ru-RU" altLang="ru-RU" sz="3400" b="1" dirty="0">
                <a:solidFill>
                  <a:schemeClr val="accent4">
                    <a:lumMod val="10000"/>
                  </a:schemeClr>
                </a:solidFill>
              </a:rPr>
              <a:t>Линия поддержки </a:t>
            </a:r>
            <a:r>
              <a:rPr lang="ru-RU" altLang="ru-RU" sz="3400" b="1" dirty="0" smtClean="0">
                <a:solidFill>
                  <a:schemeClr val="accent4">
                    <a:lumMod val="10000"/>
                  </a:schemeClr>
                </a:solidFill>
              </a:rPr>
              <a:t/>
            </a:r>
            <a:br>
              <a:rPr lang="ru-RU" altLang="ru-RU" sz="3400" b="1" dirty="0" smtClean="0">
                <a:solidFill>
                  <a:schemeClr val="accent4">
                    <a:lumMod val="10000"/>
                  </a:schemeClr>
                </a:solidFill>
              </a:rPr>
            </a:br>
            <a:r>
              <a:rPr lang="ru-RU" altLang="ru-RU" sz="3400" b="1" dirty="0" smtClean="0">
                <a:solidFill>
                  <a:schemeClr val="accent4">
                    <a:lumMod val="10000"/>
                  </a:schemeClr>
                </a:solidFill>
              </a:rPr>
              <a:t>в Личном </a:t>
            </a:r>
            <a:r>
              <a:rPr lang="ru-RU" altLang="ru-RU" sz="3400" b="1" dirty="0">
                <a:solidFill>
                  <a:schemeClr val="accent4">
                    <a:lumMod val="10000"/>
                  </a:schemeClr>
                </a:solidFill>
              </a:rPr>
              <a:t>кабинете ФС РАР</a:t>
            </a: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45</a:t>
            </a:fld>
            <a:endParaRPr lang="ru-RU" altLang="ru-RU" dirty="0">
              <a:solidFill>
                <a:srgbClr val="000000"/>
              </a:solidFill>
            </a:endParaRPr>
          </a:p>
        </p:txBody>
      </p:sp>
      <p:grpSp>
        <p:nvGrpSpPr>
          <p:cNvPr id="4" name="Группа 3"/>
          <p:cNvGrpSpPr/>
          <p:nvPr/>
        </p:nvGrpSpPr>
        <p:grpSpPr>
          <a:xfrm>
            <a:off x="1458000" y="1503953"/>
            <a:ext cx="6228000" cy="4456466"/>
            <a:chOff x="1458000" y="1503953"/>
            <a:chExt cx="6228000" cy="4456466"/>
          </a:xfrm>
        </p:grpSpPr>
        <p:pic>
          <p:nvPicPr>
            <p:cNvPr id="80" name="Рисунок 79"/>
            <p:cNvPicPr>
              <a:picLocks noChangeAspect="1"/>
            </p:cNvPicPr>
            <p:nvPr/>
          </p:nvPicPr>
          <p:blipFill>
            <a:blip r:embed="rId2"/>
            <a:stretch>
              <a:fillRect/>
            </a:stretch>
          </p:blipFill>
          <p:spPr>
            <a:xfrm>
              <a:off x="1458000" y="1503953"/>
              <a:ext cx="6228000" cy="4456466"/>
            </a:xfrm>
            <a:prstGeom prst="rect">
              <a:avLst/>
            </a:prstGeom>
            <a:ln>
              <a:noFill/>
            </a:ln>
            <a:effectLst>
              <a:outerShdw blurRad="190500" algn="tl" rotWithShape="0">
                <a:srgbClr val="000000">
                  <a:alpha val="70000"/>
                </a:srgbClr>
              </a:outerShdw>
            </a:effectLst>
          </p:spPr>
        </p:pic>
        <p:sp>
          <p:nvSpPr>
            <p:cNvPr id="3" name="Скругленный прямоугольник 2"/>
            <p:cNvSpPr/>
            <p:nvPr/>
          </p:nvSpPr>
          <p:spPr>
            <a:xfrm>
              <a:off x="3391984" y="3812172"/>
              <a:ext cx="1260000" cy="216000"/>
            </a:xfrm>
            <a:prstGeom prst="roundRect">
              <a:avLst/>
            </a:prstGeom>
            <a:solidFill>
              <a:srgbClr val="BFBFB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7" name="Скругленный прямоугольник 96"/>
            <p:cNvSpPr/>
            <p:nvPr/>
          </p:nvSpPr>
          <p:spPr>
            <a:xfrm>
              <a:off x="3396331" y="4025535"/>
              <a:ext cx="1368000" cy="216000"/>
            </a:xfrm>
            <a:prstGeom prst="roundRect">
              <a:avLst/>
            </a:prstGeom>
            <a:solidFill>
              <a:srgbClr val="BFBFB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8" name="Скругленный прямоугольник 97"/>
            <p:cNvSpPr/>
            <p:nvPr/>
          </p:nvSpPr>
          <p:spPr>
            <a:xfrm>
              <a:off x="5495200" y="3929736"/>
              <a:ext cx="1008000" cy="216000"/>
            </a:xfrm>
            <a:prstGeom prst="roundRect">
              <a:avLst/>
            </a:prstGeom>
            <a:solidFill>
              <a:srgbClr val="BFBFB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 name="Group 4"/>
          <p:cNvGrpSpPr>
            <a:grpSpLocks noChangeAspect="1"/>
          </p:cNvGrpSpPr>
          <p:nvPr/>
        </p:nvGrpSpPr>
        <p:grpSpPr bwMode="auto">
          <a:xfrm>
            <a:off x="36776" y="6116974"/>
            <a:ext cx="9142413" cy="634999"/>
            <a:chOff x="6" y="3920"/>
            <a:chExt cx="5759" cy="400"/>
          </a:xfrm>
        </p:grpSpPr>
        <p:sp>
          <p:nvSpPr>
            <p:cNvPr id="13"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2"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3"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100" name="Рисунок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755019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109168"/>
            <a:ext cx="6923087" cy="1143000"/>
          </a:xfrm>
        </p:spPr>
        <p:txBody>
          <a:bodyPr/>
          <a:lstStyle/>
          <a:p>
            <a:pPr algn="l"/>
            <a:r>
              <a:rPr lang="ru-RU" altLang="ru-RU" sz="3400" b="1" dirty="0">
                <a:solidFill>
                  <a:schemeClr val="accent4">
                    <a:lumMod val="10000"/>
                  </a:schemeClr>
                </a:solidFill>
              </a:rPr>
              <a:t>Статистика </a:t>
            </a:r>
            <a:r>
              <a:rPr lang="ru-RU" altLang="ru-RU" sz="3400" b="1" dirty="0" smtClean="0">
                <a:solidFill>
                  <a:schemeClr val="accent4">
                    <a:lumMod val="10000"/>
                  </a:schemeClr>
                </a:solidFill>
              </a:rPr>
              <a:t>обращений</a:t>
            </a:r>
            <a:br>
              <a:rPr lang="ru-RU" altLang="ru-RU" sz="3400" b="1" dirty="0" smtClean="0">
                <a:solidFill>
                  <a:schemeClr val="accent4">
                    <a:lumMod val="10000"/>
                  </a:schemeClr>
                </a:solidFill>
              </a:rPr>
            </a:br>
            <a:r>
              <a:rPr lang="ru-RU" altLang="ru-RU" sz="3400" b="1" dirty="0" smtClean="0">
                <a:solidFill>
                  <a:schemeClr val="accent4">
                    <a:lumMod val="10000"/>
                  </a:schemeClr>
                </a:solidFill>
              </a:rPr>
              <a:t>в дежурную службу - 2016</a:t>
            </a:r>
            <a:endParaRPr lang="ru-RU" altLang="ru-RU" sz="3400" b="1" dirty="0">
              <a:solidFill>
                <a:schemeClr val="accent4">
                  <a:lumMod val="10000"/>
                </a:schemeClr>
              </a:solidFill>
            </a:endParaRPr>
          </a:p>
        </p:txBody>
      </p:sp>
      <p:graphicFrame>
        <p:nvGraphicFramePr>
          <p:cNvPr id="5" name="Диаграмма 4"/>
          <p:cNvGraphicFramePr/>
          <p:nvPr>
            <p:extLst/>
          </p:nvPr>
        </p:nvGraphicFramePr>
        <p:xfrm>
          <a:off x="1763715" y="173002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152492" y="3770795"/>
            <a:ext cx="3149696" cy="769441"/>
          </a:xfrm>
          <a:prstGeom prst="rect">
            <a:avLst/>
          </a:prstGeom>
          <a:noFill/>
        </p:spPr>
        <p:txBody>
          <a:bodyPr wrap="square" rtlCol="0">
            <a:spAutoFit/>
          </a:bodyPr>
          <a:lstStyle/>
          <a:p>
            <a:r>
              <a:rPr lang="ru-RU" sz="2200" b="1" dirty="0" smtClean="0">
                <a:solidFill>
                  <a:schemeClr val="accent4">
                    <a:lumMod val="10000"/>
                  </a:schemeClr>
                </a:solidFill>
              </a:rPr>
              <a:t>Подключено к ЕГАИС </a:t>
            </a:r>
          </a:p>
          <a:p>
            <a:r>
              <a:rPr lang="ru-RU" sz="2200" b="1" dirty="0" smtClean="0">
                <a:solidFill>
                  <a:schemeClr val="accent4">
                    <a:lumMod val="10000"/>
                  </a:schemeClr>
                </a:solidFill>
              </a:rPr>
              <a:t>~ 400 000 организаций</a:t>
            </a:r>
            <a:endParaRPr lang="ru-RU" sz="2200" b="1" dirty="0">
              <a:solidFill>
                <a:schemeClr val="accent4">
                  <a:lumMod val="10000"/>
                </a:schemeClr>
              </a:solidFill>
            </a:endParaRPr>
          </a:p>
        </p:txBody>
      </p:sp>
      <p:sp>
        <p:nvSpPr>
          <p:cNvPr id="3" name="Прямоугольник 2"/>
          <p:cNvSpPr/>
          <p:nvPr/>
        </p:nvSpPr>
        <p:spPr>
          <a:xfrm>
            <a:off x="402842" y="1600519"/>
            <a:ext cx="2949958" cy="1569660"/>
          </a:xfrm>
          <a:prstGeom prst="rect">
            <a:avLst/>
          </a:prstGeom>
        </p:spPr>
        <p:txBody>
          <a:bodyPr wrap="square">
            <a:spAutoFit/>
          </a:bodyPr>
          <a:lstStyle/>
          <a:p>
            <a:r>
              <a:rPr lang="ru-RU" sz="3200" dirty="0" smtClean="0">
                <a:solidFill>
                  <a:schemeClr val="accent4">
                    <a:lumMod val="10000"/>
                  </a:schemeClr>
                </a:solidFill>
              </a:rPr>
              <a:t>Обработано</a:t>
            </a:r>
          </a:p>
          <a:p>
            <a:r>
              <a:rPr lang="ru-RU" sz="3200" dirty="0" smtClean="0">
                <a:solidFill>
                  <a:schemeClr val="accent4">
                    <a:lumMod val="10000"/>
                  </a:schemeClr>
                </a:solidFill>
              </a:rPr>
              <a:t>более </a:t>
            </a:r>
            <a:r>
              <a:rPr lang="ru-RU" sz="3200" b="1" dirty="0" smtClean="0">
                <a:solidFill>
                  <a:schemeClr val="accent1"/>
                </a:solidFill>
              </a:rPr>
              <a:t>48 000 </a:t>
            </a:r>
            <a:r>
              <a:rPr lang="ru-RU" sz="3200" dirty="0" smtClean="0">
                <a:solidFill>
                  <a:schemeClr val="accent4">
                    <a:lumMod val="10000"/>
                  </a:schemeClr>
                </a:solidFill>
              </a:rPr>
              <a:t>обращений</a:t>
            </a:r>
            <a:endParaRPr lang="ru-RU" sz="3200" dirty="0">
              <a:solidFill>
                <a:schemeClr val="accent4">
                  <a:lumMod val="10000"/>
                </a:schemeClr>
              </a:solidFill>
            </a:endParaRPr>
          </a:p>
        </p:txBody>
      </p:sp>
      <p:sp>
        <p:nvSpPr>
          <p:cNvPr id="9" name="TextBox 8"/>
          <p:cNvSpPr txBox="1"/>
          <p:nvPr/>
        </p:nvSpPr>
        <p:spPr>
          <a:xfrm>
            <a:off x="6644640" y="1627495"/>
            <a:ext cx="2569028" cy="1446550"/>
          </a:xfrm>
          <a:prstGeom prst="rect">
            <a:avLst/>
          </a:prstGeom>
          <a:noFill/>
        </p:spPr>
        <p:txBody>
          <a:bodyPr wrap="square" rtlCol="0">
            <a:spAutoFit/>
          </a:bodyPr>
          <a:lstStyle/>
          <a:p>
            <a:r>
              <a:rPr lang="ru-RU" sz="2200" b="1" dirty="0" smtClean="0">
                <a:solidFill>
                  <a:schemeClr val="accent4">
                    <a:lumMod val="10000"/>
                  </a:schemeClr>
                </a:solidFill>
              </a:rPr>
              <a:t>Возникли проблемы в процессе работы</a:t>
            </a:r>
            <a:endParaRPr lang="ru-RU" sz="2200" b="1" dirty="0">
              <a:solidFill>
                <a:schemeClr val="accent4">
                  <a:lumMod val="10000"/>
                </a:schemeClr>
              </a:solidFill>
            </a:endParaRPr>
          </a:p>
        </p:txBody>
      </p:sp>
      <p:cxnSp>
        <p:nvCxnSpPr>
          <p:cNvPr id="8" name="Прямая соединительная линия 7"/>
          <p:cNvCxnSpPr/>
          <p:nvPr/>
        </p:nvCxnSpPr>
        <p:spPr>
          <a:xfrm flipV="1">
            <a:off x="6200503" y="2055223"/>
            <a:ext cx="531223" cy="444138"/>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4"/>
          <p:cNvGrpSpPr>
            <a:grpSpLocks noChangeAspect="1"/>
          </p:cNvGrpSpPr>
          <p:nvPr/>
        </p:nvGrpSpPr>
        <p:grpSpPr bwMode="auto">
          <a:xfrm>
            <a:off x="36776" y="6116974"/>
            <a:ext cx="9142413" cy="634999"/>
            <a:chOff x="6" y="3920"/>
            <a:chExt cx="5759" cy="400"/>
          </a:xfrm>
        </p:grpSpPr>
        <p:sp>
          <p:nvSpPr>
            <p:cNvPr id="14"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2"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3"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8" name="Рисунок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441134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274639"/>
            <a:ext cx="6923087" cy="1143000"/>
          </a:xfrm>
        </p:spPr>
        <p:txBody>
          <a:bodyPr/>
          <a:lstStyle/>
          <a:p>
            <a:pPr algn="l"/>
            <a:r>
              <a:rPr lang="ru-RU" altLang="ru-RU" sz="3400" b="1" dirty="0" smtClean="0">
                <a:solidFill>
                  <a:schemeClr val="accent4">
                    <a:lumMod val="10000"/>
                  </a:schemeClr>
                </a:solidFill>
              </a:rPr>
              <a:t>Типы </a:t>
            </a:r>
            <a:r>
              <a:rPr lang="ru-RU" altLang="ru-RU" sz="3400" b="1" dirty="0">
                <a:solidFill>
                  <a:schemeClr val="accent4">
                    <a:lumMod val="10000"/>
                  </a:schemeClr>
                </a:solidFill>
              </a:rPr>
              <a:t>обращений</a:t>
            </a: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47</a:t>
            </a:fld>
            <a:endParaRPr lang="ru-RU" altLang="ru-RU" dirty="0">
              <a:solidFill>
                <a:srgbClr val="000000"/>
              </a:solidFill>
            </a:endParaRPr>
          </a:p>
        </p:txBody>
      </p:sp>
      <p:graphicFrame>
        <p:nvGraphicFramePr>
          <p:cNvPr id="12" name="Диаграмма 11"/>
          <p:cNvGraphicFramePr/>
          <p:nvPr>
            <p:extLst/>
          </p:nvPr>
        </p:nvGraphicFramePr>
        <p:xfrm>
          <a:off x="635725" y="1306286"/>
          <a:ext cx="7959635" cy="4777747"/>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4"/>
          <p:cNvGrpSpPr>
            <a:grpSpLocks noChangeAspect="1"/>
          </p:cNvGrpSpPr>
          <p:nvPr/>
        </p:nvGrpSpPr>
        <p:grpSpPr bwMode="auto">
          <a:xfrm>
            <a:off x="36776" y="6116974"/>
            <a:ext cx="9142413" cy="634999"/>
            <a:chOff x="6" y="3920"/>
            <a:chExt cx="5759" cy="400"/>
          </a:xfrm>
        </p:grpSpPr>
        <p:sp>
          <p:nvSpPr>
            <p:cNvPr id="9"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173909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274639"/>
            <a:ext cx="6923087" cy="1143000"/>
          </a:xfrm>
        </p:spPr>
        <p:txBody>
          <a:bodyPr/>
          <a:lstStyle/>
          <a:p>
            <a:pPr algn="l"/>
            <a:r>
              <a:rPr lang="ru-RU" altLang="ru-RU" sz="3400" b="1" dirty="0" smtClean="0">
                <a:solidFill>
                  <a:schemeClr val="accent4">
                    <a:lumMod val="10000"/>
                  </a:schemeClr>
                </a:solidFill>
              </a:rPr>
              <a:t>Обращения по </a:t>
            </a:r>
            <a:r>
              <a:rPr lang="ru-RU" altLang="ru-RU" sz="3400" b="1" dirty="0">
                <a:solidFill>
                  <a:schemeClr val="accent4">
                    <a:lumMod val="10000"/>
                  </a:schemeClr>
                </a:solidFill>
              </a:rPr>
              <a:t>ЕГАИС ОПТ/Розница</a:t>
            </a: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48</a:t>
            </a:fld>
            <a:endParaRPr lang="ru-RU" altLang="ru-RU" dirty="0">
              <a:solidFill>
                <a:srgbClr val="000000"/>
              </a:solidFill>
            </a:endParaRPr>
          </a:p>
        </p:txBody>
      </p:sp>
      <p:graphicFrame>
        <p:nvGraphicFramePr>
          <p:cNvPr id="6" name="Диаграмма 5"/>
          <p:cNvGraphicFramePr>
            <a:graphicFrameLocks/>
          </p:cNvGraphicFramePr>
          <p:nvPr>
            <p:extLst/>
          </p:nvPr>
        </p:nvGraphicFramePr>
        <p:xfrm>
          <a:off x="905691" y="1426347"/>
          <a:ext cx="7489372" cy="4404814"/>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4"/>
          <p:cNvGrpSpPr>
            <a:grpSpLocks noChangeAspect="1"/>
          </p:cNvGrpSpPr>
          <p:nvPr/>
        </p:nvGrpSpPr>
        <p:grpSpPr bwMode="auto">
          <a:xfrm>
            <a:off x="36776" y="6116974"/>
            <a:ext cx="9142413" cy="634999"/>
            <a:chOff x="6" y="3920"/>
            <a:chExt cx="5759" cy="400"/>
          </a:xfrm>
        </p:grpSpPr>
        <p:sp>
          <p:nvSpPr>
            <p:cNvPr id="11"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5" name="Рисунок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446162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144004"/>
            <a:ext cx="6923087" cy="1143000"/>
          </a:xfrm>
        </p:spPr>
        <p:txBody>
          <a:bodyPr/>
          <a:lstStyle/>
          <a:p>
            <a:pPr algn="l"/>
            <a:r>
              <a:rPr lang="ru-RU" altLang="ru-RU" sz="3600" b="1" dirty="0" smtClean="0">
                <a:solidFill>
                  <a:schemeClr val="accent4">
                    <a:lumMod val="10000"/>
                  </a:schemeClr>
                </a:solidFill>
              </a:rPr>
              <a:t>Технические обращения </a:t>
            </a:r>
            <a:br>
              <a:rPr lang="ru-RU" altLang="ru-RU" sz="3600" b="1" dirty="0" smtClean="0">
                <a:solidFill>
                  <a:schemeClr val="accent4">
                    <a:lumMod val="10000"/>
                  </a:schemeClr>
                </a:solidFill>
              </a:rPr>
            </a:br>
            <a:r>
              <a:rPr lang="ru-RU" altLang="ru-RU" sz="3600" b="1" dirty="0" smtClean="0">
                <a:solidFill>
                  <a:schemeClr val="accent4">
                    <a:lumMod val="10000"/>
                  </a:schemeClr>
                </a:solidFill>
              </a:rPr>
              <a:t>по УТМ</a:t>
            </a:r>
            <a:endParaRPr lang="ru-RU" altLang="ru-RU" sz="3600" b="1" dirty="0">
              <a:solidFill>
                <a:schemeClr val="accent4">
                  <a:lumMod val="10000"/>
                </a:schemeClr>
              </a:solidFill>
            </a:endParaRP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49</a:t>
            </a:fld>
            <a:endParaRPr lang="ru-RU" altLang="ru-RU" dirty="0">
              <a:solidFill>
                <a:srgbClr val="000000"/>
              </a:solidFill>
            </a:endParaRPr>
          </a:p>
        </p:txBody>
      </p:sp>
      <p:graphicFrame>
        <p:nvGraphicFramePr>
          <p:cNvPr id="6" name="Диаграмма 5"/>
          <p:cNvGraphicFramePr>
            <a:graphicFrameLocks/>
          </p:cNvGraphicFramePr>
          <p:nvPr>
            <p:extLst/>
          </p:nvPr>
        </p:nvGraphicFramePr>
        <p:xfrm>
          <a:off x="0" y="1297577"/>
          <a:ext cx="9143999" cy="478971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9777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71400"/>
            <a:ext cx="8280920" cy="830997"/>
          </a:xfrm>
          <a:prstGeom prst="rect">
            <a:avLst/>
          </a:prstGeom>
        </p:spPr>
        <p:txBody>
          <a:bodyPr wrap="square">
            <a:spAutoFit/>
          </a:bodyPr>
          <a:lstStyle/>
          <a:p>
            <a:pPr marL="342900" indent="-342900">
              <a:buFont typeface="+mj-lt"/>
              <a:buAutoNum type="arabicPeriod"/>
            </a:pPr>
            <a:endParaRPr lang="ru-RU" sz="1600" dirty="0" smtClean="0"/>
          </a:p>
          <a:p>
            <a:pPr marL="342900" indent="-342900">
              <a:buFont typeface="+mj-lt"/>
              <a:buAutoNum type="arabicPeriod"/>
            </a:pPr>
            <a:endParaRPr lang="ru-RU" sz="1600" dirty="0"/>
          </a:p>
          <a:p>
            <a:pPr marL="342900" indent="-342900">
              <a:buFont typeface="+mj-lt"/>
              <a:buAutoNum type="arabicPeriod"/>
            </a:pPr>
            <a:endParaRPr lang="ru-RU" sz="1600" dirty="0"/>
          </a:p>
        </p:txBody>
      </p:sp>
      <p:sp>
        <p:nvSpPr>
          <p:cNvPr id="4" name="Прямоугольник 3"/>
          <p:cNvSpPr/>
          <p:nvPr/>
        </p:nvSpPr>
        <p:spPr>
          <a:xfrm>
            <a:off x="1038845" y="414635"/>
            <a:ext cx="7056784" cy="461665"/>
          </a:xfrm>
          <a:prstGeom prst="rect">
            <a:avLst/>
          </a:prstGeom>
        </p:spPr>
        <p:txBody>
          <a:bodyPr wrap="square">
            <a:spAutoFit/>
          </a:bodyPr>
          <a:lstStyle/>
          <a:p>
            <a:pPr algn="ctr"/>
            <a:r>
              <a:rPr lang="ru-RU" sz="2400" b="1" dirty="0">
                <a:solidFill>
                  <a:srgbClr val="C82031"/>
                </a:solidFill>
                <a:cs typeface="Arial" panose="020B0604020202020204" pitchFamily="34" charset="0"/>
              </a:rPr>
              <a:t>Особые </a:t>
            </a:r>
            <a:r>
              <a:rPr lang="ru-RU" sz="2400" b="1" dirty="0" smtClean="0">
                <a:solidFill>
                  <a:srgbClr val="C82031"/>
                </a:solidFill>
                <a:cs typeface="Arial" panose="020B0604020202020204" pitchFamily="34" charset="0"/>
              </a:rPr>
              <a:t>ситуации </a:t>
            </a:r>
            <a:r>
              <a:rPr lang="ru-RU" sz="2400" b="1" dirty="0">
                <a:solidFill>
                  <a:srgbClr val="C82031"/>
                </a:solidFill>
                <a:cs typeface="Arial" panose="020B0604020202020204" pitchFamily="34" charset="0"/>
              </a:rPr>
              <a:t>при подключении к </a:t>
            </a:r>
            <a:r>
              <a:rPr lang="ru-RU" sz="2400" b="1" dirty="0" smtClean="0">
                <a:solidFill>
                  <a:srgbClr val="C82031"/>
                </a:solidFill>
                <a:cs typeface="Arial" panose="020B0604020202020204" pitchFamily="34" charset="0"/>
              </a:rPr>
              <a:t>ЕГАИС</a:t>
            </a:r>
            <a:endParaRPr lang="ru-RU" sz="2400" b="1" dirty="0">
              <a:solidFill>
                <a:srgbClr val="C82031"/>
              </a:solidFill>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85184313"/>
              </p:ext>
            </p:extLst>
          </p:nvPr>
        </p:nvGraphicFramePr>
        <p:xfrm>
          <a:off x="343895" y="1615771"/>
          <a:ext cx="8456211" cy="4267445"/>
        </p:xfrm>
        <a:graphic>
          <a:graphicData uri="http://schemas.openxmlformats.org/drawingml/2006/table">
            <a:tbl>
              <a:tblPr firstRow="1" bandRow="1">
                <a:tableStyleId>{21E4AEA4-8DFA-4A89-87EB-49C32662AFE0}</a:tableStyleId>
              </a:tblPr>
              <a:tblGrid>
                <a:gridCol w="3919707"/>
                <a:gridCol w="4536504"/>
              </a:tblGrid>
              <a:tr h="446038">
                <a:tc>
                  <a:txBody>
                    <a:bodyPr/>
                    <a:lstStyle/>
                    <a:p>
                      <a:pPr algn="ctr"/>
                      <a:r>
                        <a:rPr lang="ru-RU" sz="1600" dirty="0" smtClean="0">
                          <a:solidFill>
                            <a:schemeClr val="tx1"/>
                          </a:solidFill>
                        </a:rPr>
                        <a:t>Организации</a:t>
                      </a:r>
                      <a:endParaRPr lang="ru-RU" sz="1600" dirty="0">
                        <a:solidFill>
                          <a:schemeClr val="tx1"/>
                        </a:solidFill>
                      </a:endParaRPr>
                    </a:p>
                  </a:txBody>
                  <a:tcPr anchor="ctr">
                    <a:solidFill>
                      <a:schemeClr val="accent5">
                        <a:lumMod val="60000"/>
                        <a:lumOff val="40000"/>
                      </a:schemeClr>
                    </a:solidFill>
                  </a:tcPr>
                </a:tc>
                <a:tc>
                  <a:txBody>
                    <a:bodyPr/>
                    <a:lstStyle/>
                    <a:p>
                      <a:pPr algn="ctr"/>
                      <a:r>
                        <a:rPr lang="ru-RU" sz="1600" dirty="0" smtClean="0">
                          <a:solidFill>
                            <a:schemeClr val="tx1"/>
                          </a:solidFill>
                        </a:rPr>
                        <a:t>Описание ситуации</a:t>
                      </a:r>
                      <a:endParaRPr lang="ru-RU" sz="1600" dirty="0">
                        <a:solidFill>
                          <a:schemeClr val="tx1"/>
                        </a:solidFill>
                      </a:endParaRPr>
                    </a:p>
                  </a:txBody>
                  <a:tcPr anchor="ctr">
                    <a:solidFill>
                      <a:schemeClr val="accent5">
                        <a:lumMod val="60000"/>
                        <a:lumOff val="40000"/>
                      </a:schemeClr>
                    </a:solidFill>
                  </a:tcPr>
                </a:tc>
              </a:tr>
              <a:tr h="89426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u="none" strike="noStrike" cap="none" normalizeH="0" baseline="0" dirty="0" smtClean="0">
                          <a:ln>
                            <a:noFill/>
                          </a:ln>
                          <a:effectLst/>
                        </a:rPr>
                        <a:t>А</a:t>
                      </a:r>
                      <a:r>
                        <a:rPr kumimoji="0" lang="en-US" altLang="ru-RU" sz="1600" u="none" strike="noStrike" cap="none" normalizeH="0" baseline="0" dirty="0" smtClean="0">
                          <a:ln>
                            <a:noFill/>
                          </a:ln>
                          <a:effectLst/>
                        </a:rPr>
                        <a:t>рендуемые склады временного хранения </a:t>
                      </a:r>
                      <a:endParaRPr kumimoji="0" lang="ru-RU" altLang="ru-RU" sz="16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600" u="none" strike="noStrike" cap="none" normalizeH="0" baseline="0" dirty="0" smtClean="0">
                          <a:ln>
                            <a:noFill/>
                          </a:ln>
                          <a:effectLst/>
                        </a:rPr>
                        <a:t>(не таможенные)</a:t>
                      </a:r>
                      <a:r>
                        <a:rPr kumimoji="0" lang="ru-RU" altLang="ru-RU" sz="1600" u="none" strike="noStrike" cap="none" normalizeH="0" baseline="0" dirty="0" smtClean="0">
                          <a:ln>
                            <a:noFill/>
                          </a:ln>
                          <a:effectLst/>
                        </a:rPr>
                        <a:t>, оформляющее перемещение АП</a:t>
                      </a:r>
                      <a:endParaRPr kumimoji="0" lang="en-US" altLang="ru-RU" sz="1600" b="0" i="0" u="none" strike="noStrike" cap="none" normalizeH="0" baseline="0" dirty="0" smtClean="0">
                        <a:ln>
                          <a:noFill/>
                        </a:ln>
                        <a:solidFill>
                          <a:schemeClr val="tx1"/>
                        </a:solidFill>
                        <a:effectLst/>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FF0000"/>
                          </a:solidFill>
                        </a:rPr>
                        <a:t>Должны подключиться к ЕГАИС с </a:t>
                      </a:r>
                      <a:r>
                        <a:rPr lang="ru-RU" sz="1600" b="1" baseline="0" dirty="0" smtClean="0">
                          <a:solidFill>
                            <a:srgbClr val="FF0000"/>
                          </a:solidFill>
                        </a:rPr>
                        <a:t>01.07.2016</a:t>
                      </a:r>
                      <a:endParaRPr lang="ru-RU" sz="1600" b="1" dirty="0" smtClean="0">
                        <a:solidFill>
                          <a:srgbClr val="FF0000"/>
                        </a:solidFill>
                        <a:latin typeface="+mn-lt"/>
                      </a:endParaRPr>
                    </a:p>
                  </a:txBody>
                  <a:tcPr anchor="ctr"/>
                </a:tc>
              </a:tr>
              <a:tr h="894262">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u="none" strike="noStrike" kern="1200" cap="none" normalizeH="0" baseline="0" dirty="0" smtClean="0">
                          <a:ln>
                            <a:noFill/>
                          </a:ln>
                          <a:effectLst/>
                        </a:rPr>
                        <a:t>Т</a:t>
                      </a:r>
                      <a:r>
                        <a:rPr kumimoji="0" lang="en-US" altLang="ru-RU" sz="1600" u="none" strike="noStrike" kern="1200" cap="none" normalizeH="0" baseline="0" dirty="0" smtClean="0">
                          <a:ln>
                            <a:noFill/>
                          </a:ln>
                          <a:effectLst/>
                        </a:rPr>
                        <a:t>аможенные склады временного хранения </a:t>
                      </a:r>
                      <a:r>
                        <a:rPr kumimoji="0" lang="ru-RU" altLang="ru-RU" sz="1600" u="none" strike="noStrike" kern="1200" cap="none" normalizeH="0" baseline="0" dirty="0" smtClean="0">
                          <a:ln>
                            <a:noFill/>
                          </a:ln>
                          <a:effectLst/>
                        </a:rPr>
                        <a:t>(СВХ)</a:t>
                      </a:r>
                      <a:endParaRPr kumimoji="0" lang="ru-RU" sz="1600" u="none" strike="noStrike" kern="1200" cap="none" normalizeH="0" baseline="0" dirty="0" smtClean="0">
                        <a:ln>
                          <a:noFill/>
                        </a:ln>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освобождены от подключения к ЕГАИС</a:t>
                      </a:r>
                      <a:endParaRPr lang="ru-RU" sz="1600" b="0" dirty="0" smtClean="0">
                        <a:solidFill>
                          <a:schemeClr val="bg1"/>
                        </a:solidFill>
                        <a:latin typeface="+mn-lt"/>
                      </a:endParaRPr>
                    </a:p>
                  </a:txBody>
                  <a:tcPr anchor="ctr"/>
                </a:tc>
              </a:tr>
              <a:tr h="873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altLang="ru-RU" sz="1600" u="none" strike="noStrike" cap="none" normalizeH="0" baseline="0" dirty="0" smtClean="0">
                          <a:ln>
                            <a:noFill/>
                          </a:ln>
                          <a:effectLst/>
                        </a:rPr>
                        <a:t>Магазины беспошлинной торговли (</a:t>
                      </a:r>
                      <a:r>
                        <a:rPr kumimoji="0" lang="en-US" altLang="ru-RU" sz="1600" u="none" strike="noStrike" cap="none" normalizeH="0" baseline="0" dirty="0" smtClean="0">
                          <a:ln>
                            <a:noFill/>
                          </a:ln>
                          <a:effectLst/>
                        </a:rPr>
                        <a:t>Dutyfree</a:t>
                      </a:r>
                      <a:r>
                        <a:rPr kumimoji="0" lang="ru-RU" altLang="ru-RU" sz="1600" u="none" strike="noStrike" cap="none" normalizeH="0" baseline="0" dirty="0" smtClean="0">
                          <a:ln>
                            <a:noFill/>
                          </a:ln>
                          <a:effectLst/>
                        </a:rPr>
                        <a:t>)</a:t>
                      </a:r>
                      <a:endParaRPr lang="ru-RU" sz="1600" b="0" dirty="0" smtClean="0">
                        <a:solidFill>
                          <a:schemeClr val="bg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освобождены от подключения к ЕГАИС</a:t>
                      </a:r>
                      <a:endParaRPr lang="ru-RU" sz="1600" b="0" dirty="0" smtClean="0">
                        <a:solidFill>
                          <a:schemeClr val="bg1"/>
                        </a:solidFill>
                        <a:latin typeface="+mn-lt"/>
                      </a:endParaRPr>
                    </a:p>
                  </a:txBody>
                  <a:tcPr anchor="ctr"/>
                </a:tc>
              </a:tr>
              <a:tr h="115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Организации, которые закупают АП для использования в качестве сырья, например кондитерские компании</a:t>
                      </a:r>
                      <a:endParaRPr lang="ru-RU" sz="1600" b="0" dirty="0" smtClean="0">
                        <a:solidFill>
                          <a:schemeClr val="bg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освобождены от подключения к ЕГАИС</a:t>
                      </a:r>
                      <a:endParaRPr lang="ru-RU" sz="1600" b="0" dirty="0" smtClean="0">
                        <a:solidFill>
                          <a:schemeClr val="bg1"/>
                        </a:solidFill>
                        <a:latin typeface="+mn-lt"/>
                      </a:endParaRPr>
                    </a:p>
                  </a:txBody>
                  <a:tcPr anchor="ctr"/>
                </a:tc>
              </a:tr>
            </a:tbl>
          </a:graphicData>
        </a:graphic>
      </p:graphicFrame>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10" name="Group 4"/>
          <p:cNvGrpSpPr>
            <a:grpSpLocks noChangeAspect="1"/>
          </p:cNvGrpSpPr>
          <p:nvPr/>
        </p:nvGrpSpPr>
        <p:grpSpPr bwMode="auto">
          <a:xfrm>
            <a:off x="36776" y="6116974"/>
            <a:ext cx="9142413" cy="634999"/>
            <a:chOff x="6" y="3920"/>
            <a:chExt cx="5759" cy="400"/>
          </a:xfrm>
        </p:grpSpPr>
        <p:sp>
          <p:nvSpPr>
            <p:cNvPr id="11"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1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94" name="Номер слайда 4"/>
          <p:cNvSpPr>
            <a:spLocks noGrp="1"/>
          </p:cNvSpPr>
          <p:nvPr>
            <p:ph type="sldNum" sz="quarter" idx="12"/>
          </p:nvPr>
        </p:nvSpPr>
        <p:spPr>
          <a:xfrm>
            <a:off x="107504" y="6237312"/>
            <a:ext cx="571367" cy="365125"/>
          </a:xfrm>
        </p:spPr>
        <p:txBody>
          <a:bodyPr/>
          <a:lstStyle/>
          <a:p>
            <a:pPr algn="l"/>
            <a:r>
              <a:rPr lang="en-US" sz="1800" b="1" dirty="0">
                <a:solidFill>
                  <a:srgbClr val="721A1D"/>
                </a:solidFill>
              </a:rPr>
              <a:t>5</a:t>
            </a:r>
            <a:endParaRPr lang="ru-RU" sz="1800" b="1" dirty="0">
              <a:solidFill>
                <a:srgbClr val="721A1D"/>
              </a:solidFill>
            </a:endParaRPr>
          </a:p>
        </p:txBody>
      </p:sp>
    </p:spTree>
    <p:extLst>
      <p:ext uri="{BB962C8B-B14F-4D97-AF65-F5344CB8AC3E}">
        <p14:creationId xmlns:p14="http://schemas.microsoft.com/office/powerpoint/2010/main" val="170224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274639"/>
            <a:ext cx="6923087" cy="1143000"/>
          </a:xfrm>
        </p:spPr>
        <p:txBody>
          <a:bodyPr/>
          <a:lstStyle/>
          <a:p>
            <a:pPr algn="l"/>
            <a:r>
              <a:rPr lang="ru-RU" altLang="ru-RU" sz="3400" b="1" dirty="0" smtClean="0">
                <a:solidFill>
                  <a:schemeClr val="accent4">
                    <a:lumMod val="10000"/>
                  </a:schemeClr>
                </a:solidFill>
              </a:rPr>
              <a:t>Обращения по УТМ.</a:t>
            </a:r>
            <a:br>
              <a:rPr lang="ru-RU" altLang="ru-RU" sz="3400" b="1" dirty="0" smtClean="0">
                <a:solidFill>
                  <a:schemeClr val="accent4">
                    <a:lumMod val="10000"/>
                  </a:schemeClr>
                </a:solidFill>
              </a:rPr>
            </a:br>
            <a:r>
              <a:rPr lang="ru-RU" altLang="ru-RU" sz="3400" b="1" dirty="0" smtClean="0">
                <a:solidFill>
                  <a:schemeClr val="accent4">
                    <a:lumMod val="10000"/>
                  </a:schemeClr>
                </a:solidFill>
              </a:rPr>
              <a:t>Запрос информации</a:t>
            </a:r>
            <a:endParaRPr lang="ru-RU" altLang="ru-RU" sz="3400" b="1" dirty="0">
              <a:solidFill>
                <a:schemeClr val="accent4">
                  <a:lumMod val="10000"/>
                </a:schemeClr>
              </a:solidFill>
            </a:endParaRP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50</a:t>
            </a:fld>
            <a:endParaRPr lang="ru-RU" altLang="ru-RU" dirty="0">
              <a:solidFill>
                <a:srgbClr val="000000"/>
              </a:solidFill>
            </a:endParaRPr>
          </a:p>
        </p:txBody>
      </p:sp>
      <p:graphicFrame>
        <p:nvGraphicFramePr>
          <p:cNvPr id="6" name="Диаграмма 5"/>
          <p:cNvGraphicFramePr>
            <a:graphicFrameLocks/>
          </p:cNvGraphicFramePr>
          <p:nvPr>
            <p:extLst/>
          </p:nvPr>
        </p:nvGraphicFramePr>
        <p:xfrm>
          <a:off x="113211" y="1524001"/>
          <a:ext cx="9030789" cy="453476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4"/>
          <p:cNvGrpSpPr>
            <a:grpSpLocks noChangeAspect="1"/>
          </p:cNvGrpSpPr>
          <p:nvPr/>
        </p:nvGrpSpPr>
        <p:grpSpPr bwMode="auto">
          <a:xfrm>
            <a:off x="36776" y="6116974"/>
            <a:ext cx="9142413" cy="634999"/>
            <a:chOff x="6" y="3920"/>
            <a:chExt cx="5759" cy="400"/>
          </a:xfrm>
        </p:grpSpPr>
        <p:sp>
          <p:nvSpPr>
            <p:cNvPr id="10"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4" name="Рисунок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2008271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63715" y="161422"/>
            <a:ext cx="6923087" cy="1143000"/>
          </a:xfrm>
        </p:spPr>
        <p:txBody>
          <a:bodyPr/>
          <a:lstStyle/>
          <a:p>
            <a:pPr algn="l"/>
            <a:r>
              <a:rPr lang="ru-RU" altLang="ru-RU" sz="3400" b="1" dirty="0">
                <a:solidFill>
                  <a:schemeClr val="accent4">
                    <a:lumMod val="10000"/>
                  </a:schemeClr>
                </a:solidFill>
              </a:rPr>
              <a:t>Актуальные вопросы:</a:t>
            </a: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51</a:t>
            </a:fld>
            <a:endParaRPr lang="ru-RU" altLang="ru-RU" dirty="0">
              <a:solidFill>
                <a:srgbClr val="000000"/>
              </a:solidFill>
            </a:endParaRPr>
          </a:p>
        </p:txBody>
      </p:sp>
      <p:sp>
        <p:nvSpPr>
          <p:cNvPr id="3" name="Прямоугольник 2"/>
          <p:cNvSpPr/>
          <p:nvPr/>
        </p:nvSpPr>
        <p:spPr>
          <a:xfrm>
            <a:off x="392150" y="983477"/>
            <a:ext cx="8447314" cy="5201424"/>
          </a:xfrm>
          <a:prstGeom prst="rect">
            <a:avLst/>
          </a:prstGeom>
        </p:spPr>
        <p:txBody>
          <a:bodyPr wrap="square">
            <a:spAutoFit/>
          </a:bodyPr>
          <a:lstStyle/>
          <a:p>
            <a:pPr marL="342900" lvl="0" indent="-342900">
              <a:spcBef>
                <a:spcPts val="600"/>
              </a:spcBef>
              <a:buFont typeface="+mj-lt"/>
              <a:buAutoNum type="arabicPeriod"/>
            </a:pPr>
            <a:r>
              <a:rPr lang="ru-RU" sz="1600" dirty="0">
                <a:solidFill>
                  <a:schemeClr val="accent4">
                    <a:lumMod val="10000"/>
                  </a:schemeClr>
                </a:solidFill>
              </a:rPr>
              <a:t>Продали пиво, чек отправлен, а в журнале продаж оно не отображается. </a:t>
            </a:r>
          </a:p>
          <a:p>
            <a:pPr marL="342900" indent="-342900">
              <a:spcBef>
                <a:spcPts val="600"/>
              </a:spcBef>
              <a:buFont typeface="+mj-lt"/>
              <a:buAutoNum type="arabicPeriod"/>
            </a:pPr>
            <a:r>
              <a:rPr lang="ru-RU" sz="1600" dirty="0">
                <a:solidFill>
                  <a:schemeClr val="accent4">
                    <a:lumMod val="10000"/>
                  </a:schemeClr>
                </a:solidFill>
              </a:rPr>
              <a:t>Изменился КПП в ЕГАИС его нет, что делать? Отгружаем пиво ИП, в системе ЕГАИС по нему нет нужного адреса, что делать</a:t>
            </a:r>
            <a:r>
              <a:rPr lang="ru-RU" sz="1600" dirty="0" smtClean="0">
                <a:solidFill>
                  <a:schemeClr val="accent4">
                    <a:lumMod val="10000"/>
                  </a:schemeClr>
                </a:solidFill>
              </a:rPr>
              <a:t>?</a:t>
            </a:r>
            <a:endParaRPr lang="ru-RU" sz="1600" dirty="0">
              <a:solidFill>
                <a:schemeClr val="accent4">
                  <a:lumMod val="10000"/>
                </a:schemeClr>
              </a:solidFill>
            </a:endParaRPr>
          </a:p>
          <a:p>
            <a:pPr marL="342900" lvl="0" indent="-342900">
              <a:spcBef>
                <a:spcPts val="600"/>
              </a:spcBef>
              <a:buFont typeface="+mj-lt"/>
              <a:buAutoNum type="arabicPeriod"/>
            </a:pPr>
            <a:r>
              <a:rPr lang="ru-RU" sz="1600" dirty="0" smtClean="0">
                <a:solidFill>
                  <a:schemeClr val="accent4">
                    <a:lumMod val="10000"/>
                  </a:schemeClr>
                </a:solidFill>
              </a:rPr>
              <a:t>Как </a:t>
            </a:r>
            <a:r>
              <a:rPr lang="ru-RU" sz="1600" dirty="0">
                <a:solidFill>
                  <a:schemeClr val="accent4">
                    <a:lumMod val="10000"/>
                  </a:schemeClr>
                </a:solidFill>
              </a:rPr>
              <a:t>отменить акт списания со второго регистра?</a:t>
            </a:r>
          </a:p>
          <a:p>
            <a:pPr marL="342900" lvl="0" indent="-342900">
              <a:spcBef>
                <a:spcPts val="600"/>
              </a:spcBef>
              <a:buFont typeface="+mj-lt"/>
              <a:buAutoNum type="arabicPeriod"/>
            </a:pPr>
            <a:r>
              <a:rPr lang="ru-RU" sz="1600" dirty="0">
                <a:solidFill>
                  <a:schemeClr val="accent4">
                    <a:lumMod val="10000"/>
                  </a:schemeClr>
                </a:solidFill>
              </a:rPr>
              <a:t>Продали алкогольную продукцию, на 2-й регистр не успели перевесить, образовался минус в остатках. В какие сроки необходимо сделать перемещение?</a:t>
            </a:r>
          </a:p>
          <a:p>
            <a:pPr marL="342900" lvl="0" indent="-342900">
              <a:spcBef>
                <a:spcPts val="600"/>
              </a:spcBef>
              <a:buFont typeface="+mj-lt"/>
              <a:buAutoNum type="arabicPeriod"/>
            </a:pPr>
            <a:r>
              <a:rPr lang="ru-RU" sz="1600" dirty="0">
                <a:solidFill>
                  <a:schemeClr val="accent4">
                    <a:lumMod val="10000"/>
                  </a:schemeClr>
                </a:solidFill>
              </a:rPr>
              <a:t>Магазины в сельских поселениях обязаны подтверждать факт продаж с </a:t>
            </a:r>
            <a:r>
              <a:rPr lang="ru-RU" sz="1600" dirty="0" smtClean="0">
                <a:solidFill>
                  <a:schemeClr val="accent4">
                    <a:lumMod val="10000"/>
                  </a:schemeClr>
                </a:solidFill>
              </a:rPr>
              <a:t>01.01.2018. </a:t>
            </a:r>
            <a:r>
              <a:rPr lang="ru-RU" sz="1600" dirty="0">
                <a:solidFill>
                  <a:schemeClr val="accent4">
                    <a:lumMod val="10000"/>
                  </a:schemeClr>
                </a:solidFill>
              </a:rPr>
              <a:t>Нужно ли им приводить в порядок остатки к 01.01.2017?</a:t>
            </a:r>
          </a:p>
          <a:p>
            <a:pPr marL="342900" lvl="0" indent="-342900">
              <a:spcBef>
                <a:spcPts val="600"/>
              </a:spcBef>
              <a:buFont typeface="+mj-lt"/>
              <a:buAutoNum type="arabicPeriod"/>
            </a:pPr>
            <a:r>
              <a:rPr lang="ru-RU" sz="1600" dirty="0">
                <a:solidFill>
                  <a:schemeClr val="accent4">
                    <a:lumMod val="10000"/>
                  </a:schemeClr>
                </a:solidFill>
              </a:rPr>
              <a:t>Нужно ли выравнивать остатки общепиту и ИП по пиву? Если да, то какие сроки?</a:t>
            </a:r>
          </a:p>
          <a:p>
            <a:pPr marL="342900" lvl="0" indent="-342900">
              <a:spcBef>
                <a:spcPts val="600"/>
              </a:spcBef>
              <a:buFont typeface="+mj-lt"/>
              <a:buAutoNum type="arabicPeriod"/>
            </a:pPr>
            <a:r>
              <a:rPr lang="ru-RU" sz="1600" dirty="0">
                <a:solidFill>
                  <a:schemeClr val="accent4">
                    <a:lumMod val="10000"/>
                  </a:schemeClr>
                </a:solidFill>
              </a:rPr>
              <a:t>Выявлен </a:t>
            </a:r>
            <a:r>
              <a:rPr lang="ru-RU" sz="1600" dirty="0" err="1">
                <a:solidFill>
                  <a:schemeClr val="accent4">
                    <a:lumMod val="10000"/>
                  </a:schemeClr>
                </a:solidFill>
              </a:rPr>
              <a:t>пересорт</a:t>
            </a:r>
            <a:r>
              <a:rPr lang="ru-RU" sz="1600" dirty="0">
                <a:solidFill>
                  <a:schemeClr val="accent4">
                    <a:lumMod val="10000"/>
                  </a:schemeClr>
                </a:solidFill>
              </a:rPr>
              <a:t> продукции на складе, как исправить?</a:t>
            </a:r>
          </a:p>
          <a:p>
            <a:pPr marL="342900" lvl="0" indent="-342900">
              <a:spcBef>
                <a:spcPts val="600"/>
              </a:spcBef>
              <a:buFont typeface="+mj-lt"/>
              <a:buAutoNum type="arabicPeriod"/>
            </a:pPr>
            <a:r>
              <a:rPr lang="ru-RU" sz="1600" dirty="0">
                <a:solidFill>
                  <a:schemeClr val="accent4">
                    <a:lumMod val="10000"/>
                  </a:schemeClr>
                </a:solidFill>
              </a:rPr>
              <a:t>Отправили чек, покупатель вернул продукцию, как вернуть чек?</a:t>
            </a:r>
          </a:p>
          <a:p>
            <a:pPr marL="342900" lvl="0" indent="-342900">
              <a:spcBef>
                <a:spcPts val="600"/>
              </a:spcBef>
              <a:buFont typeface="+mj-lt"/>
              <a:buAutoNum type="arabicPeriod"/>
            </a:pPr>
            <a:r>
              <a:rPr lang="ru-RU" sz="1600" dirty="0">
                <a:solidFill>
                  <a:schemeClr val="accent4">
                    <a:lumMod val="10000"/>
                  </a:schemeClr>
                </a:solidFill>
              </a:rPr>
              <a:t>Случайно подтвердили ТТН. Как ее отменить?</a:t>
            </a:r>
          </a:p>
          <a:p>
            <a:pPr marL="342900" lvl="0" indent="-342900">
              <a:spcBef>
                <a:spcPts val="600"/>
              </a:spcBef>
              <a:buFont typeface="+mj-lt"/>
              <a:buAutoNum type="arabicPeriod"/>
            </a:pPr>
            <a:r>
              <a:rPr lang="ru-RU" sz="1600" dirty="0">
                <a:solidFill>
                  <a:schemeClr val="accent4">
                    <a:lumMod val="10000"/>
                  </a:schemeClr>
                </a:solidFill>
              </a:rPr>
              <a:t>Отправили контрагенту ТТН, в ней не указали не верно данные, контрагент подтвердил ТТН как ее отменить?</a:t>
            </a:r>
          </a:p>
          <a:p>
            <a:pPr marL="342900" lvl="0" indent="-342900">
              <a:spcBef>
                <a:spcPts val="600"/>
              </a:spcBef>
              <a:buFont typeface="+mj-lt"/>
              <a:buAutoNum type="arabicPeriod"/>
            </a:pPr>
            <a:r>
              <a:rPr lang="ru-RU" sz="1600" dirty="0" smtClean="0">
                <a:solidFill>
                  <a:schemeClr val="accent4">
                    <a:lumMod val="10000"/>
                  </a:schemeClr>
                </a:solidFill>
              </a:rPr>
              <a:t>Почему </a:t>
            </a:r>
            <a:r>
              <a:rPr lang="ru-RU" sz="1600" dirty="0">
                <a:solidFill>
                  <a:schemeClr val="accent4">
                    <a:lumMod val="10000"/>
                  </a:schemeClr>
                </a:solidFill>
              </a:rPr>
              <a:t>приходит информационное письмо о двойных продажах</a:t>
            </a:r>
            <a:r>
              <a:rPr lang="ru-RU" sz="1600" dirty="0" smtClean="0">
                <a:solidFill>
                  <a:schemeClr val="accent4">
                    <a:lumMod val="10000"/>
                  </a:schemeClr>
                </a:solidFill>
              </a:rPr>
              <a:t>?</a:t>
            </a:r>
          </a:p>
          <a:p>
            <a:pPr marL="342900" lvl="0" indent="-342900">
              <a:spcBef>
                <a:spcPts val="600"/>
              </a:spcBef>
              <a:buFont typeface="+mj-lt"/>
              <a:buAutoNum type="arabicPeriod"/>
            </a:pPr>
            <a:r>
              <a:rPr lang="ru-RU" sz="1600" dirty="0" smtClean="0">
                <a:solidFill>
                  <a:schemeClr val="accent4">
                    <a:lumMod val="10000"/>
                  </a:schemeClr>
                </a:solidFill>
              </a:rPr>
              <a:t>В УТМ пропали документы. Что произошло? Как быть?</a:t>
            </a:r>
          </a:p>
          <a:p>
            <a:pPr marL="342900" lvl="0" indent="-342900">
              <a:spcBef>
                <a:spcPts val="600"/>
              </a:spcBef>
              <a:buFont typeface="+mj-lt"/>
              <a:buAutoNum type="arabicPeriod"/>
            </a:pPr>
            <a:r>
              <a:rPr lang="ru-RU" sz="1600" dirty="0" smtClean="0">
                <a:solidFill>
                  <a:schemeClr val="accent4">
                    <a:lumMod val="10000"/>
                  </a:schemeClr>
                </a:solidFill>
              </a:rPr>
              <a:t>Как зафиксировать продажу по безналичному расчету?</a:t>
            </a:r>
            <a:endParaRPr lang="ru-RU" sz="1600" dirty="0">
              <a:solidFill>
                <a:schemeClr val="accent4">
                  <a:lumMod val="10000"/>
                </a:schemeClr>
              </a:solidFill>
            </a:endParaRPr>
          </a:p>
        </p:txBody>
      </p:sp>
      <p:grpSp>
        <p:nvGrpSpPr>
          <p:cNvPr id="5" name="Группа 4"/>
          <p:cNvGrpSpPr/>
          <p:nvPr/>
        </p:nvGrpSpPr>
        <p:grpSpPr>
          <a:xfrm>
            <a:off x="2271672" y="6347393"/>
            <a:ext cx="6876000" cy="281454"/>
            <a:chOff x="2271672" y="6347393"/>
            <a:chExt cx="6876000" cy="281454"/>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672" y="6356853"/>
              <a:ext cx="6876000" cy="271994"/>
            </a:xfrm>
            <a:prstGeom prst="rect">
              <a:avLst/>
            </a:prstGeom>
            <a:effectLst>
              <a:softEdge rad="12700"/>
            </a:effectLst>
          </p:spPr>
        </p:pic>
        <p:sp>
          <p:nvSpPr>
            <p:cNvPr id="7" name="TextBox 6"/>
            <p:cNvSpPr txBox="1"/>
            <p:nvPr/>
          </p:nvSpPr>
          <p:spPr>
            <a:xfrm>
              <a:off x="6506462" y="6347393"/>
              <a:ext cx="2423549" cy="252000"/>
            </a:xfrm>
            <a:prstGeom prst="rect">
              <a:avLst/>
            </a:prstGeom>
            <a:noFill/>
            <a:effectLst>
              <a:softEdge rad="12700"/>
            </a:effectLst>
          </p:spPr>
          <p:txBody>
            <a:bodyPr wrap="none" rtlCol="0">
              <a:spAutoFit/>
            </a:bodyPr>
            <a:lstStyle/>
            <a:p>
              <a:r>
                <a:rPr lang="en-US" sz="1200" b="1" spc="100" dirty="0" smtClean="0">
                  <a:latin typeface="Arial Narrow" panose="020B0606020202030204" pitchFamily="34" charset="0"/>
                </a:rPr>
                <a:t>WWW.R77.CENTER-INFORM.RU</a:t>
              </a:r>
              <a:endParaRPr lang="ru-RU" sz="1200" b="1" spc="100" dirty="0">
                <a:latin typeface="Arial Narrow" panose="020B0606020202030204" pitchFamily="34" charset="0"/>
              </a:endParaRPr>
            </a:p>
          </p:txBody>
        </p:sp>
      </p:gr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10" name="Group 4"/>
          <p:cNvGrpSpPr>
            <a:grpSpLocks noChangeAspect="1"/>
          </p:cNvGrpSpPr>
          <p:nvPr/>
        </p:nvGrpSpPr>
        <p:grpSpPr bwMode="auto">
          <a:xfrm>
            <a:off x="36776" y="6116974"/>
            <a:ext cx="9142413" cy="634999"/>
            <a:chOff x="6" y="3920"/>
            <a:chExt cx="5759" cy="400"/>
          </a:xfrm>
        </p:grpSpPr>
        <p:sp>
          <p:nvSpPr>
            <p:cNvPr id="11"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9"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0"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84044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85334" y="30787"/>
            <a:ext cx="6923087" cy="1143000"/>
          </a:xfrm>
        </p:spPr>
        <p:txBody>
          <a:bodyPr/>
          <a:lstStyle/>
          <a:p>
            <a:pPr algn="l"/>
            <a:r>
              <a:rPr lang="en-US" altLang="ru-RU" sz="3600" b="1" dirty="0" smtClean="0">
                <a:solidFill>
                  <a:schemeClr val="accent4">
                    <a:lumMod val="10000"/>
                  </a:schemeClr>
                </a:solidFill>
              </a:rPr>
              <a:t>egais2016.ru</a:t>
            </a:r>
            <a:endParaRPr lang="ru-RU" altLang="ru-RU" sz="3600" b="1" dirty="0">
              <a:solidFill>
                <a:schemeClr val="accent4">
                  <a:lumMod val="10000"/>
                </a:schemeClr>
              </a:solidFill>
            </a:endParaRPr>
          </a:p>
        </p:txBody>
      </p:sp>
      <p:sp>
        <p:nvSpPr>
          <p:cNvPr id="2" name="Номер слайда 1"/>
          <p:cNvSpPr>
            <a:spLocks noGrp="1"/>
          </p:cNvSpPr>
          <p:nvPr>
            <p:ph type="sldNum" sz="quarter" idx="12"/>
          </p:nvPr>
        </p:nvSpPr>
        <p:spPr/>
        <p:txBody>
          <a:bodyPr/>
          <a:lstStyle/>
          <a:p>
            <a:fld id="{BF1AC639-6A6E-4895-9C35-B10822BD50D1}" type="slidenum">
              <a:rPr lang="ru-RU" altLang="ru-RU" smtClean="0">
                <a:solidFill>
                  <a:srgbClr val="000000"/>
                </a:solidFill>
              </a:rPr>
              <a:pPr/>
              <a:t>52</a:t>
            </a:fld>
            <a:endParaRPr lang="ru-RU" altLang="ru-RU" dirty="0">
              <a:solidFill>
                <a:srgbClr val="000000"/>
              </a:solidFill>
            </a:endParaRPr>
          </a:p>
        </p:txBody>
      </p:sp>
      <p:grpSp>
        <p:nvGrpSpPr>
          <p:cNvPr id="4" name="Группа 3"/>
          <p:cNvGrpSpPr>
            <a:grpSpLocks noChangeAspect="1"/>
          </p:cNvGrpSpPr>
          <p:nvPr/>
        </p:nvGrpSpPr>
        <p:grpSpPr>
          <a:xfrm>
            <a:off x="918000" y="1171677"/>
            <a:ext cx="7308000" cy="4786976"/>
            <a:chOff x="592212" y="30787"/>
            <a:chExt cx="8136000" cy="5329339"/>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195"/>
            <a:stretch/>
          </p:blipFill>
          <p:spPr bwMode="auto">
            <a:xfrm>
              <a:off x="592212" y="30787"/>
              <a:ext cx="8136000" cy="53293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745"/>
            <a:stretch/>
          </p:blipFill>
          <p:spPr bwMode="auto">
            <a:xfrm>
              <a:off x="592212" y="3291841"/>
              <a:ext cx="8136000" cy="2068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Группа 8"/>
          <p:cNvGrpSpPr/>
          <p:nvPr/>
        </p:nvGrpSpPr>
        <p:grpSpPr>
          <a:xfrm>
            <a:off x="2271672" y="6347393"/>
            <a:ext cx="6876000" cy="281454"/>
            <a:chOff x="2271672" y="6347393"/>
            <a:chExt cx="6876000" cy="281454"/>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672" y="6356853"/>
              <a:ext cx="6876000" cy="271994"/>
            </a:xfrm>
            <a:prstGeom prst="rect">
              <a:avLst/>
            </a:prstGeom>
            <a:effectLst>
              <a:softEdge rad="12700"/>
            </a:effectLst>
          </p:spPr>
        </p:pic>
        <p:sp>
          <p:nvSpPr>
            <p:cNvPr id="11" name="TextBox 10"/>
            <p:cNvSpPr txBox="1"/>
            <p:nvPr/>
          </p:nvSpPr>
          <p:spPr>
            <a:xfrm>
              <a:off x="6506462" y="6347393"/>
              <a:ext cx="2423549" cy="252000"/>
            </a:xfrm>
            <a:prstGeom prst="rect">
              <a:avLst/>
            </a:prstGeom>
            <a:noFill/>
            <a:effectLst>
              <a:softEdge rad="12700"/>
            </a:effectLst>
          </p:spPr>
          <p:txBody>
            <a:bodyPr wrap="none" rtlCol="0">
              <a:spAutoFit/>
            </a:bodyPr>
            <a:lstStyle/>
            <a:p>
              <a:r>
                <a:rPr lang="en-US" sz="1200" b="1" spc="100" dirty="0" smtClean="0">
                  <a:latin typeface="Arial Narrow" panose="020B0606020202030204" pitchFamily="34" charset="0"/>
                </a:rPr>
                <a:t>WWW.R77.CENTER-INFORM.RU</a:t>
              </a:r>
              <a:endParaRPr lang="ru-RU" sz="1200" b="1" spc="100" dirty="0">
                <a:latin typeface="Arial Narrow" panose="020B0606020202030204" pitchFamily="34" charset="0"/>
              </a:endParaRPr>
            </a:p>
          </p:txBody>
        </p:sp>
      </p:grpSp>
      <p:grpSp>
        <p:nvGrpSpPr>
          <p:cNvPr id="12" name="Group 4"/>
          <p:cNvGrpSpPr>
            <a:grpSpLocks noChangeAspect="1"/>
          </p:cNvGrpSpPr>
          <p:nvPr/>
        </p:nvGrpSpPr>
        <p:grpSpPr bwMode="auto">
          <a:xfrm>
            <a:off x="36776" y="6116974"/>
            <a:ext cx="9142413" cy="634999"/>
            <a:chOff x="6" y="3920"/>
            <a:chExt cx="5759" cy="400"/>
          </a:xfrm>
        </p:grpSpPr>
        <p:sp>
          <p:nvSpPr>
            <p:cNvPr id="13"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91"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2"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7" name="Рисунок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6144092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684213" y="1196975"/>
            <a:ext cx="8207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endParaRPr lang="ru-RU" sz="2000" b="1" dirty="0">
              <a:solidFill>
                <a:srgbClr val="CC3300"/>
              </a:solidFill>
              <a:latin typeface="Verdana" pitchFamily="34" charset="0"/>
            </a:endParaRPr>
          </a:p>
        </p:txBody>
      </p:sp>
      <p:sp>
        <p:nvSpPr>
          <p:cNvPr id="6" name="TextBox 5"/>
          <p:cNvSpPr txBox="1"/>
          <p:nvPr/>
        </p:nvSpPr>
        <p:spPr>
          <a:xfrm>
            <a:off x="1691680" y="473700"/>
            <a:ext cx="6120680" cy="1446550"/>
          </a:xfrm>
          <a:prstGeom prst="rect">
            <a:avLst/>
          </a:prstGeom>
          <a:noFill/>
        </p:spPr>
        <p:txBody>
          <a:bodyPr wrap="square" rtlCol="0">
            <a:spAutoFit/>
          </a:bodyPr>
          <a:lstStyle/>
          <a:p>
            <a:pPr algn="ctr"/>
            <a:r>
              <a:rPr lang="ru-RU" sz="2800" dirty="0" smtClean="0"/>
              <a:t>Более подробную информацию можно получить на сайте</a:t>
            </a:r>
          </a:p>
          <a:p>
            <a:r>
              <a:rPr lang="ru-RU" sz="2800" dirty="0">
                <a:solidFill>
                  <a:srgbClr val="FF0000"/>
                </a:solidFill>
              </a:rPr>
              <a:t> </a:t>
            </a:r>
            <a:r>
              <a:rPr lang="ru-RU" sz="2800" dirty="0" smtClean="0">
                <a:solidFill>
                  <a:srgbClr val="FF0000"/>
                </a:solidFill>
              </a:rPr>
              <a:t>               </a:t>
            </a:r>
            <a:r>
              <a:rPr lang="en-US" sz="3200" dirty="0" smtClean="0">
                <a:solidFill>
                  <a:srgbClr val="FF0000"/>
                </a:solidFill>
              </a:rPr>
              <a:t>http</a:t>
            </a:r>
            <a:r>
              <a:rPr lang="en-US" sz="3200" dirty="0">
                <a:solidFill>
                  <a:srgbClr val="FF0000"/>
                </a:solidFill>
              </a:rPr>
              <a:t>://egais2016.ru/</a:t>
            </a:r>
            <a:endParaRPr lang="ru-RU" sz="3200" dirty="0">
              <a:solidFill>
                <a:srgbClr val="FF0000"/>
              </a:solidFill>
            </a:endParaRPr>
          </a:p>
        </p:txBody>
      </p:sp>
      <p:pic>
        <p:nvPicPr>
          <p:cNvPr id="7" name="Picture 2" descr="http://qrcoder.ru/code/?http%3A%2F%2Fegais2016.ru%2F&amp;4&a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40390"/>
            <a:ext cx="3384376" cy="307278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979712" y="5229200"/>
            <a:ext cx="5621219" cy="707886"/>
          </a:xfrm>
          <a:prstGeom prst="rect">
            <a:avLst/>
          </a:prstGeom>
        </p:spPr>
        <p:txBody>
          <a:bodyPr wrap="none">
            <a:spAutoFit/>
          </a:bodyPr>
          <a:lstStyle/>
          <a:p>
            <a:r>
              <a:rPr lang="ru-RU" sz="4000" dirty="0" smtClean="0">
                <a:latin typeface="Calibri" pitchFamily="34" charset="0"/>
                <a:cs typeface="Calibri" pitchFamily="34" charset="0"/>
              </a:rPr>
              <a:t>Благодарю за внимание!</a:t>
            </a:r>
            <a:endParaRPr lang="ru-RU" sz="40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56949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6</a:t>
            </a:fld>
            <a:endParaRPr lang="ru-RU" sz="1800" b="1" dirty="0">
              <a:solidFill>
                <a:srgbClr val="721A1D"/>
              </a:solidFill>
            </a:endParaRPr>
          </a:p>
        </p:txBody>
      </p:sp>
      <p:sp>
        <p:nvSpPr>
          <p:cNvPr id="4" name="Прямоугольник 3"/>
          <p:cNvSpPr/>
          <p:nvPr/>
        </p:nvSpPr>
        <p:spPr>
          <a:xfrm>
            <a:off x="1115616" y="2361074"/>
            <a:ext cx="6984776" cy="1938992"/>
          </a:xfrm>
          <a:prstGeom prst="rect">
            <a:avLst/>
          </a:prstGeom>
        </p:spPr>
        <p:txBody>
          <a:bodyPr wrap="square">
            <a:spAutoFit/>
          </a:bodyPr>
          <a:lstStyle/>
          <a:p>
            <a:pPr algn="ctr"/>
            <a:r>
              <a:rPr lang="ru-RU" sz="4000" b="1" dirty="0" smtClean="0">
                <a:solidFill>
                  <a:srgbClr val="C82031"/>
                </a:solidFill>
                <a:latin typeface="+mj-lt"/>
                <a:cs typeface="Arial" panose="020B0604020202020204" pitchFamily="34" charset="0"/>
              </a:rPr>
              <a:t>2. ЕГАИС и технические требования для подключения</a:t>
            </a:r>
            <a:endParaRPr lang="ru-RU" sz="4000" dirty="0">
              <a:cs typeface="Arial" panose="020B0604020202020204" pitchFamily="34" charset="0"/>
            </a:endParaRPr>
          </a:p>
          <a:p>
            <a:pPr algn="ctr"/>
            <a:r>
              <a:rPr lang="ru-RU" sz="4000" b="1" dirty="0" smtClean="0">
                <a:solidFill>
                  <a:srgbClr val="C82031"/>
                </a:solidFill>
                <a:latin typeface="+mj-lt"/>
                <a:cs typeface="Arial" panose="020B0604020202020204" pitchFamily="34" charset="0"/>
              </a:rPr>
              <a:t> </a:t>
            </a:r>
          </a:p>
        </p:txBody>
      </p:sp>
      <p:grpSp>
        <p:nvGrpSpPr>
          <p:cNvPr id="5" name="Group 4"/>
          <p:cNvGrpSpPr>
            <a:grpSpLocks noChangeAspect="1"/>
          </p:cNvGrpSpPr>
          <p:nvPr/>
        </p:nvGrpSpPr>
        <p:grpSpPr bwMode="auto">
          <a:xfrm>
            <a:off x="36776" y="6116974"/>
            <a:ext cx="9142413" cy="634999"/>
            <a:chOff x="6" y="3920"/>
            <a:chExt cx="5759" cy="400"/>
          </a:xfrm>
        </p:grpSpPr>
        <p:sp>
          <p:nvSpPr>
            <p:cNvPr id="6"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4"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5"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89" name="Рисунок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256075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19871" y="1916832"/>
            <a:ext cx="4536505" cy="2554545"/>
          </a:xfrm>
          <a:prstGeom prst="rect">
            <a:avLst/>
          </a:prstGeom>
          <a:solidFill>
            <a:schemeClr val="bg1">
              <a:lumMod val="95000"/>
            </a:schemeClr>
          </a:solidFill>
        </p:spPr>
        <p:txBody>
          <a:bodyPr wrap="square">
            <a:spAutoFit/>
          </a:bodyPr>
          <a:lstStyle/>
          <a:p>
            <a:r>
              <a:rPr lang="ru-RU" sz="1600" b="1" dirty="0">
                <a:solidFill>
                  <a:schemeClr val="tx1">
                    <a:lumMod val="85000"/>
                    <a:lumOff val="15000"/>
                  </a:schemeClr>
                </a:solidFill>
              </a:rPr>
              <a:t>ЕГАИС </a:t>
            </a:r>
            <a:r>
              <a:rPr lang="ru-RU" sz="1600" b="1" dirty="0" smtClean="0">
                <a:solidFill>
                  <a:schemeClr val="tx1">
                    <a:lumMod val="85000"/>
                    <a:lumOff val="15000"/>
                  </a:schemeClr>
                </a:solidFill>
              </a:rPr>
              <a:t>- Единая </a:t>
            </a:r>
            <a:r>
              <a:rPr lang="ru-RU" sz="1600" b="1" dirty="0">
                <a:solidFill>
                  <a:schemeClr val="tx1">
                    <a:lumMod val="85000"/>
                    <a:lumOff val="15000"/>
                  </a:schemeClr>
                </a:solidFill>
              </a:rPr>
              <a:t>государственная автоматизированная информационная </a:t>
            </a:r>
            <a:r>
              <a:rPr lang="ru-RU" sz="1600" b="1" dirty="0" smtClean="0">
                <a:solidFill>
                  <a:schemeClr val="tx1">
                    <a:lumMod val="85000"/>
                    <a:lumOff val="15000"/>
                  </a:schemeClr>
                </a:solidFill>
              </a:rPr>
              <a:t>система </a:t>
            </a:r>
            <a:r>
              <a:rPr lang="ru-RU" sz="1600" b="1" dirty="0">
                <a:solidFill>
                  <a:schemeClr val="tx1">
                    <a:lumMod val="85000"/>
                    <a:lumOff val="15000"/>
                  </a:schemeClr>
                </a:solidFill>
              </a:rPr>
              <a:t>учета объема производства и оборота этилового спирта, алкогольной и спиртсодержащей продукции</a:t>
            </a:r>
            <a:r>
              <a:rPr lang="ru-RU" sz="1600" b="1" dirty="0" smtClean="0">
                <a:solidFill>
                  <a:schemeClr val="tx1">
                    <a:lumMod val="85000"/>
                    <a:lumOff val="15000"/>
                  </a:schemeClr>
                </a:solidFill>
              </a:rPr>
              <a:t>. </a:t>
            </a:r>
          </a:p>
          <a:p>
            <a:endParaRPr lang="ru-RU" sz="1600" b="1" dirty="0">
              <a:solidFill>
                <a:schemeClr val="tx1">
                  <a:lumMod val="85000"/>
                  <a:lumOff val="15000"/>
                </a:schemeClr>
              </a:solidFill>
            </a:endParaRPr>
          </a:p>
          <a:p>
            <a:r>
              <a:rPr lang="ru-RU" sz="1600" dirty="0" smtClean="0">
                <a:solidFill>
                  <a:schemeClr val="tx1">
                    <a:lumMod val="85000"/>
                    <a:lumOff val="15000"/>
                  </a:schemeClr>
                </a:solidFill>
              </a:rPr>
              <a:t>Система предназначена </a:t>
            </a:r>
            <a:r>
              <a:rPr lang="ru-RU" sz="1600" dirty="0">
                <a:solidFill>
                  <a:schemeClr val="tx1">
                    <a:lumMod val="85000"/>
                    <a:lumOff val="15000"/>
                  </a:schemeClr>
                </a:solidFill>
              </a:rPr>
              <a:t>для </a:t>
            </a:r>
            <a:r>
              <a:rPr lang="ru-RU" sz="1600" dirty="0" smtClean="0">
                <a:solidFill>
                  <a:schemeClr val="tx1">
                    <a:lumMod val="85000"/>
                    <a:lumOff val="15000"/>
                  </a:schemeClr>
                </a:solidFill>
              </a:rPr>
              <a:t>осуществления государственного контроля </a:t>
            </a:r>
            <a:r>
              <a:rPr lang="ru-RU" sz="1600" dirty="0" smtClean="0">
                <a:solidFill>
                  <a:schemeClr val="tx1">
                    <a:lumMod val="75000"/>
                    <a:lumOff val="25000"/>
                  </a:schemeClr>
                </a:solidFill>
              </a:rPr>
              <a:t>за </a:t>
            </a:r>
            <a:r>
              <a:rPr lang="ru-RU" sz="1600" dirty="0">
                <a:solidFill>
                  <a:schemeClr val="tx1">
                    <a:lumMod val="75000"/>
                    <a:lumOff val="25000"/>
                  </a:schemeClr>
                </a:solidFill>
              </a:rPr>
              <a:t>объемом производства и </a:t>
            </a:r>
            <a:r>
              <a:rPr lang="ru-RU" sz="1600" dirty="0" smtClean="0">
                <a:solidFill>
                  <a:schemeClr val="tx1">
                    <a:lumMod val="75000"/>
                    <a:lumOff val="25000"/>
                  </a:schemeClr>
                </a:solidFill>
              </a:rPr>
              <a:t>оборота </a:t>
            </a:r>
            <a:r>
              <a:rPr lang="ru-RU" sz="1600" dirty="0" smtClean="0">
                <a:solidFill>
                  <a:schemeClr val="tx1">
                    <a:lumMod val="85000"/>
                    <a:lumOff val="15000"/>
                  </a:schemeClr>
                </a:solidFill>
              </a:rPr>
              <a:t>алкогольной продукции</a:t>
            </a:r>
            <a:r>
              <a:rPr lang="en-US" sz="1600" dirty="0" smtClean="0">
                <a:solidFill>
                  <a:schemeClr val="tx1">
                    <a:lumMod val="85000"/>
                    <a:lumOff val="15000"/>
                  </a:schemeClr>
                </a:solidFill>
              </a:rPr>
              <a:t> (</a:t>
            </a:r>
            <a:r>
              <a:rPr lang="ru-RU" sz="1600" b="1" dirty="0" smtClean="0">
                <a:solidFill>
                  <a:schemeClr val="tx1">
                    <a:lumMod val="85000"/>
                    <a:lumOff val="15000"/>
                  </a:schemeClr>
                </a:solidFill>
              </a:rPr>
              <a:t>АП</a:t>
            </a:r>
            <a:r>
              <a:rPr lang="en-US" sz="1600" dirty="0" smtClean="0">
                <a:solidFill>
                  <a:schemeClr val="tx1">
                    <a:lumMod val="85000"/>
                    <a:lumOff val="15000"/>
                  </a:schemeClr>
                </a:solidFill>
              </a:rPr>
              <a:t>)</a:t>
            </a:r>
            <a:r>
              <a:rPr lang="ru-RU" sz="1600" dirty="0" smtClean="0">
                <a:solidFill>
                  <a:schemeClr val="tx1">
                    <a:lumMod val="85000"/>
                    <a:lumOff val="15000"/>
                  </a:schemeClr>
                </a:solidFill>
              </a:rPr>
              <a:t> на территории РФ.</a:t>
            </a:r>
            <a:endParaRPr lang="ru-RU" sz="1600" dirty="0">
              <a:solidFill>
                <a:schemeClr val="tx1">
                  <a:lumMod val="85000"/>
                  <a:lumOff val="15000"/>
                </a:schemeClr>
              </a:solidFill>
            </a:endParaRPr>
          </a:p>
        </p:txBody>
      </p:sp>
      <p:sp>
        <p:nvSpPr>
          <p:cNvPr id="6" name="Прямоугольник 5"/>
          <p:cNvSpPr/>
          <p:nvPr/>
        </p:nvSpPr>
        <p:spPr>
          <a:xfrm>
            <a:off x="1763688" y="416858"/>
            <a:ext cx="5976664" cy="523220"/>
          </a:xfrm>
          <a:prstGeom prst="rect">
            <a:avLst/>
          </a:prstGeom>
        </p:spPr>
        <p:txBody>
          <a:bodyPr wrap="square">
            <a:spAutoFit/>
          </a:bodyPr>
          <a:lstStyle/>
          <a:p>
            <a:pPr algn="ctr"/>
            <a:r>
              <a:rPr lang="ru-RU" sz="2800" b="1" dirty="0">
                <a:solidFill>
                  <a:srgbClr val="C82031"/>
                </a:solidFill>
                <a:latin typeface="+mj-lt"/>
                <a:cs typeface="Arial" panose="020B0604020202020204" pitchFamily="34" charset="0"/>
              </a:rPr>
              <a:t>Что такое ЕГАИС?</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2354898" cy="32847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7</a:t>
            </a:fld>
            <a:endParaRPr lang="ru-RU" sz="1800" b="1" dirty="0">
              <a:solidFill>
                <a:srgbClr val="721A1D"/>
              </a:solidFill>
            </a:endParaRPr>
          </a:p>
        </p:txBody>
      </p:sp>
      <p:grpSp>
        <p:nvGrpSpPr>
          <p:cNvPr id="8" name="Group 4"/>
          <p:cNvGrpSpPr>
            <a:grpSpLocks noChangeAspect="1"/>
          </p:cNvGrpSpPr>
          <p:nvPr/>
        </p:nvGrpSpPr>
        <p:grpSpPr bwMode="auto">
          <a:xfrm>
            <a:off x="36776" y="6116974"/>
            <a:ext cx="9007833" cy="634999"/>
            <a:chOff x="6" y="3920"/>
            <a:chExt cx="5759" cy="400"/>
          </a:xfrm>
        </p:grpSpPr>
        <p:sp>
          <p:nvSpPr>
            <p:cNvPr id="9"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7"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8"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pic>
        <p:nvPicPr>
          <p:cNvPr id="92" name="Рисунок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spTree>
    <p:extLst>
      <p:ext uri="{BB962C8B-B14F-4D97-AF65-F5344CB8AC3E}">
        <p14:creationId xmlns:p14="http://schemas.microsoft.com/office/powerpoint/2010/main" val="32690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416858"/>
            <a:ext cx="6840760" cy="738664"/>
          </a:xfrm>
          <a:prstGeom prst="rect">
            <a:avLst/>
          </a:prstGeom>
        </p:spPr>
        <p:txBody>
          <a:bodyPr wrap="square">
            <a:spAutoFit/>
          </a:bodyPr>
          <a:lstStyle/>
          <a:p>
            <a:pPr algn="ctr"/>
            <a:r>
              <a:rPr lang="ru-RU" b="1" dirty="0">
                <a:solidFill>
                  <a:srgbClr val="C82031"/>
                </a:solidFill>
                <a:latin typeface="+mj-lt"/>
                <a:cs typeface="Arial" panose="020B0604020202020204" pitchFamily="34" charset="0"/>
              </a:rPr>
              <a:t>Технические требования для подключения к ЕГАИС </a:t>
            </a:r>
          </a:p>
          <a:p>
            <a:pPr algn="ctr"/>
            <a:r>
              <a:rPr lang="ru-RU" sz="2400" b="1" dirty="0">
                <a:solidFill>
                  <a:srgbClr val="C82031"/>
                </a:solidFill>
                <a:latin typeface="+mj-lt"/>
                <a:cs typeface="Arial" panose="020B0604020202020204" pitchFamily="34" charset="0"/>
              </a:rPr>
              <a:t>в части подтверждения оборота и закупки</a:t>
            </a:r>
          </a:p>
        </p:txBody>
      </p:sp>
      <p:sp>
        <p:nvSpPr>
          <p:cNvPr id="12" name="Прямоугольник 11"/>
          <p:cNvSpPr/>
          <p:nvPr/>
        </p:nvSpPr>
        <p:spPr>
          <a:xfrm>
            <a:off x="683568" y="1340768"/>
            <a:ext cx="7632847" cy="1461939"/>
          </a:xfrm>
          <a:prstGeom prst="rect">
            <a:avLst/>
          </a:prstGeom>
        </p:spPr>
        <p:txBody>
          <a:bodyPr wrap="square">
            <a:spAutoFit/>
          </a:bodyPr>
          <a:lstStyle/>
          <a:p>
            <a:pPr marL="342900" indent="-342900">
              <a:spcAft>
                <a:spcPts val="600"/>
              </a:spcAft>
              <a:buFont typeface="+mj-lt"/>
              <a:buAutoNum type="arabicPeriod"/>
            </a:pPr>
            <a:r>
              <a:rPr lang="ru-RU" sz="1400" b="1" dirty="0">
                <a:solidFill>
                  <a:schemeClr val="tx1">
                    <a:lumMod val="75000"/>
                    <a:lumOff val="25000"/>
                  </a:schemeClr>
                </a:solidFill>
              </a:rPr>
              <a:t>ПК</a:t>
            </a:r>
            <a:r>
              <a:rPr lang="ru-RU" sz="1400" dirty="0">
                <a:solidFill>
                  <a:schemeClr val="tx1">
                    <a:lumMod val="75000"/>
                    <a:lumOff val="25000"/>
                  </a:schemeClr>
                </a:solidFill>
              </a:rPr>
              <a:t> с выходом в INTERNET –  скорость от 256 кбит/с и выше с установленным </a:t>
            </a:r>
            <a:r>
              <a:rPr lang="ru-RU" sz="1400" dirty="0" smtClean="0">
                <a:solidFill>
                  <a:schemeClr val="tx1">
                    <a:lumMod val="75000"/>
                    <a:lumOff val="25000"/>
                  </a:schemeClr>
                </a:solidFill>
              </a:rPr>
              <a:t>программным </a:t>
            </a:r>
            <a:r>
              <a:rPr lang="ru-RU" sz="1400" dirty="0">
                <a:solidFill>
                  <a:schemeClr val="tx1">
                    <a:lumMod val="75000"/>
                    <a:lumOff val="25000"/>
                  </a:schemeClr>
                </a:solidFill>
              </a:rPr>
              <a:t>обеспечением ЕГАИС – Универсальным транспортным модулем (УТМ</a:t>
            </a:r>
            <a:r>
              <a:rPr lang="ru-RU" sz="1400" dirty="0" smtClean="0">
                <a:solidFill>
                  <a:schemeClr val="tx1">
                    <a:lumMod val="75000"/>
                    <a:lumOff val="25000"/>
                  </a:schemeClr>
                </a:solidFill>
              </a:rPr>
              <a:t>) с открытым исходящим портом  </a:t>
            </a:r>
            <a:r>
              <a:rPr lang="ru-RU" sz="1400" dirty="0">
                <a:solidFill>
                  <a:schemeClr val="tx1">
                    <a:lumMod val="75000"/>
                    <a:lumOff val="25000"/>
                  </a:schemeClr>
                </a:solidFill>
              </a:rPr>
              <a:t>ТСР </a:t>
            </a:r>
            <a:r>
              <a:rPr lang="ru-RU" sz="1400" dirty="0" smtClean="0">
                <a:solidFill>
                  <a:schemeClr val="tx1">
                    <a:lumMod val="75000"/>
                    <a:lumOff val="25000"/>
                  </a:schemeClr>
                </a:solidFill>
              </a:rPr>
              <a:t>443,</a:t>
            </a:r>
            <a:endParaRPr lang="ru-RU" sz="1400" dirty="0">
              <a:solidFill>
                <a:schemeClr val="tx1">
                  <a:lumMod val="75000"/>
                  <a:lumOff val="25000"/>
                </a:schemeClr>
              </a:solidFill>
            </a:endParaRPr>
          </a:p>
          <a:p>
            <a:pPr marL="342900" indent="-342900">
              <a:spcAft>
                <a:spcPts val="600"/>
              </a:spcAft>
              <a:buFont typeface="+mj-lt"/>
              <a:buAutoNum type="arabicPeriod"/>
            </a:pPr>
            <a:r>
              <a:rPr lang="ru-RU" sz="1400" b="1" dirty="0">
                <a:solidFill>
                  <a:schemeClr val="tx1">
                    <a:lumMod val="75000"/>
                    <a:lumOff val="25000"/>
                  </a:schemeClr>
                </a:solidFill>
              </a:rPr>
              <a:t>специальный носитель </a:t>
            </a:r>
            <a:r>
              <a:rPr lang="en-US" sz="1400" dirty="0">
                <a:solidFill>
                  <a:schemeClr val="tx1">
                    <a:lumMod val="75000"/>
                    <a:lumOff val="25000"/>
                  </a:schemeClr>
                </a:solidFill>
              </a:rPr>
              <a:t>c </a:t>
            </a:r>
            <a:r>
              <a:rPr lang="ru-RU" sz="1400" dirty="0">
                <a:solidFill>
                  <a:schemeClr val="tx1">
                    <a:lumMod val="75000"/>
                    <a:lumOff val="25000"/>
                  </a:schemeClr>
                </a:solidFill>
              </a:rPr>
              <a:t>сертификатом квалифицированной  электронной подписи </a:t>
            </a:r>
            <a:r>
              <a:rPr lang="ru-RU" sz="1400" b="1" dirty="0" smtClean="0">
                <a:solidFill>
                  <a:schemeClr val="tx1">
                    <a:lumMod val="75000"/>
                    <a:lumOff val="25000"/>
                  </a:schemeClr>
                </a:solidFill>
              </a:rPr>
              <a:t>КЭП </a:t>
            </a:r>
            <a:r>
              <a:rPr lang="ru-RU" sz="1400" b="1" dirty="0">
                <a:solidFill>
                  <a:schemeClr val="tx1">
                    <a:lumMod val="75000"/>
                    <a:lumOff val="25000"/>
                  </a:schemeClr>
                </a:solidFill>
              </a:rPr>
              <a:t>для ЕГАИС </a:t>
            </a:r>
            <a:r>
              <a:rPr lang="ru-RU" sz="1400" dirty="0">
                <a:solidFill>
                  <a:schemeClr val="tx1">
                    <a:lumMod val="75000"/>
                    <a:lumOff val="25000"/>
                  </a:schemeClr>
                </a:solidFill>
              </a:rPr>
              <a:t>и </a:t>
            </a:r>
            <a:r>
              <a:rPr lang="ru-RU" sz="1400" dirty="0" smtClean="0">
                <a:solidFill>
                  <a:schemeClr val="tx1">
                    <a:lumMod val="75000"/>
                    <a:lumOff val="25000"/>
                  </a:schemeClr>
                </a:solidFill>
              </a:rPr>
              <a:t>сертификатом </a:t>
            </a:r>
            <a:r>
              <a:rPr lang="en-US" sz="1400" dirty="0">
                <a:solidFill>
                  <a:schemeClr val="tx1">
                    <a:lumMod val="75000"/>
                    <a:lumOff val="25000"/>
                  </a:schemeClr>
                </a:solidFill>
              </a:rPr>
              <a:t>RSA</a:t>
            </a:r>
            <a:r>
              <a:rPr lang="ru-RU" sz="1400" dirty="0">
                <a:solidFill>
                  <a:schemeClr val="tx1">
                    <a:lumMod val="75000"/>
                    <a:lumOff val="25000"/>
                  </a:schemeClr>
                </a:solidFill>
              </a:rPr>
              <a:t>-ключа для установки защищенного соединения для обмена данными с ЕГАИС.</a:t>
            </a:r>
          </a:p>
        </p:txBody>
      </p:sp>
      <p:graphicFrame>
        <p:nvGraphicFramePr>
          <p:cNvPr id="17" name="Таблица 16"/>
          <p:cNvGraphicFramePr>
            <a:graphicFrameLocks noGrp="1"/>
          </p:cNvGraphicFramePr>
          <p:nvPr>
            <p:extLst/>
          </p:nvPr>
        </p:nvGraphicFramePr>
        <p:xfrm>
          <a:off x="2186607" y="2873704"/>
          <a:ext cx="4626768" cy="2859552"/>
        </p:xfrm>
        <a:graphic>
          <a:graphicData uri="http://schemas.openxmlformats.org/drawingml/2006/table">
            <a:tbl>
              <a:tblPr firstRow="1" firstCol="1" bandRow="1">
                <a:tableStyleId>{5C22544A-7EE6-4342-B048-85BDC9FD1C3A}</a:tableStyleId>
              </a:tblPr>
              <a:tblGrid>
                <a:gridCol w="1731382"/>
                <a:gridCol w="133251"/>
                <a:gridCol w="2762135"/>
              </a:tblGrid>
              <a:tr h="366114">
                <a:tc>
                  <a:txBody>
                    <a:bodyPr/>
                    <a:lstStyle/>
                    <a:p>
                      <a:pPr algn="ctr">
                        <a:lnSpc>
                          <a:spcPct val="115000"/>
                        </a:lnSpc>
                        <a:spcAft>
                          <a:spcPts val="0"/>
                        </a:spcAft>
                      </a:pPr>
                      <a:r>
                        <a:rPr lang="ru-RU" sz="1200" dirty="0">
                          <a:solidFill>
                            <a:schemeClr val="bg1"/>
                          </a:solidFill>
                          <a:effectLst/>
                        </a:rPr>
                        <a:t>Тип </a:t>
                      </a:r>
                      <a:r>
                        <a:rPr lang="ru-RU" sz="1200" dirty="0" smtClean="0">
                          <a:solidFill>
                            <a:schemeClr val="bg1"/>
                          </a:solidFill>
                          <a:effectLst/>
                        </a:rPr>
                        <a:t>оборудования / комплектующие</a:t>
                      </a:r>
                      <a:endParaRPr lang="ru-RU" sz="1100" dirty="0">
                        <a:solidFill>
                          <a:schemeClr val="bg1"/>
                        </a:solidFill>
                        <a:effectLst/>
                        <a:latin typeface="Calibri"/>
                        <a:ea typeface="Calibri"/>
                        <a:cs typeface="Times New Roman"/>
                      </a:endParaRPr>
                    </a:p>
                  </a:txBody>
                  <a:tcPr marL="71704" marR="71704" marT="0" marB="0" anchor="ctr">
                    <a:solidFill>
                      <a:srgbClr val="C82031"/>
                    </a:solidFill>
                  </a:tcPr>
                </a:tc>
                <a:tc gridSpan="2">
                  <a:txBody>
                    <a:bodyPr/>
                    <a:lstStyle/>
                    <a:p>
                      <a:pPr algn="ctr">
                        <a:lnSpc>
                          <a:spcPct val="115000"/>
                        </a:lnSpc>
                        <a:spcAft>
                          <a:spcPts val="0"/>
                        </a:spcAft>
                      </a:pPr>
                      <a:r>
                        <a:rPr lang="ru-RU" sz="1200" dirty="0" smtClean="0">
                          <a:solidFill>
                            <a:schemeClr val="bg1"/>
                          </a:solidFill>
                          <a:effectLst/>
                        </a:rPr>
                        <a:t>Наименование / характеристики</a:t>
                      </a:r>
                      <a:endParaRPr lang="ru-RU" sz="1100" dirty="0">
                        <a:solidFill>
                          <a:schemeClr val="bg1"/>
                        </a:solidFill>
                        <a:effectLst/>
                        <a:latin typeface="Calibri"/>
                        <a:ea typeface="Calibri"/>
                        <a:cs typeface="Times New Roman"/>
                      </a:endParaRPr>
                    </a:p>
                  </a:txBody>
                  <a:tcPr marL="71704" marR="71704" marT="0" marB="0" anchor="ctr">
                    <a:solidFill>
                      <a:srgbClr val="C82031"/>
                    </a:solidFill>
                  </a:tcPr>
                </a:tc>
                <a:tc hMerge="1">
                  <a:txBody>
                    <a:bodyPr/>
                    <a:lstStyle/>
                    <a:p>
                      <a:pPr algn="ctr">
                        <a:lnSpc>
                          <a:spcPct val="115000"/>
                        </a:lnSpc>
                        <a:spcAft>
                          <a:spcPts val="0"/>
                        </a:spcAft>
                      </a:pPr>
                      <a:endParaRPr lang="ru-RU" sz="1100" dirty="0">
                        <a:solidFill>
                          <a:schemeClr val="bg1"/>
                        </a:solidFill>
                        <a:effectLst/>
                        <a:latin typeface="Calibri"/>
                        <a:ea typeface="Calibri"/>
                        <a:cs typeface="Times New Roman"/>
                      </a:endParaRPr>
                    </a:p>
                  </a:txBody>
                  <a:tcPr marL="71704" marR="71704" marT="0" marB="0" anchor="ctr">
                    <a:solidFill>
                      <a:srgbClr val="D60F00"/>
                    </a:solidFill>
                  </a:tcPr>
                </a:tc>
              </a:tr>
              <a:tr h="268948">
                <a:tc gridSpan="3">
                  <a:txBody>
                    <a:bodyPr/>
                    <a:lstStyle/>
                    <a:p>
                      <a:pPr algn="ctr">
                        <a:lnSpc>
                          <a:spcPct val="115000"/>
                        </a:lnSpc>
                        <a:spcAft>
                          <a:spcPts val="0"/>
                        </a:spcAft>
                      </a:pPr>
                      <a:r>
                        <a:rPr lang="ru-RU" sz="1200" dirty="0">
                          <a:solidFill>
                            <a:schemeClr val="tx1">
                              <a:lumMod val="75000"/>
                              <a:lumOff val="25000"/>
                            </a:schemeClr>
                          </a:solidFill>
                          <a:effectLst/>
                        </a:rPr>
                        <a:t>Рабочая станция  обмена </a:t>
                      </a:r>
                      <a:r>
                        <a:rPr lang="ru-RU" sz="1200" dirty="0" smtClean="0">
                          <a:solidFill>
                            <a:schemeClr val="tx1">
                              <a:lumMod val="75000"/>
                              <a:lumOff val="25000"/>
                            </a:schemeClr>
                          </a:solidFill>
                          <a:effectLst/>
                        </a:rPr>
                        <a:t>данными с ЕГАИС</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hMerge="1">
                  <a:txBody>
                    <a:bodyPr/>
                    <a:lstStyle/>
                    <a:p>
                      <a:endParaRPr lang="ru-RU"/>
                    </a:p>
                  </a:txBody>
                  <a:tcPr/>
                </a:tc>
              </a:tr>
              <a:tr h="249908">
                <a:tc gridSpan="3">
                  <a:txBody>
                    <a:bodyPr/>
                    <a:lstStyle/>
                    <a:p>
                      <a:pPr>
                        <a:lnSpc>
                          <a:spcPct val="115000"/>
                        </a:lnSpc>
                        <a:spcAft>
                          <a:spcPts val="0"/>
                        </a:spcAft>
                      </a:pPr>
                      <a:r>
                        <a:rPr lang="ru-RU" sz="1200" dirty="0">
                          <a:solidFill>
                            <a:schemeClr val="tx1">
                              <a:lumMod val="75000"/>
                              <a:lumOff val="25000"/>
                            </a:schemeClr>
                          </a:solidFill>
                          <a:effectLst/>
                        </a:rPr>
                        <a:t>    Аппаратное обеспечение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hMerge="1">
                  <a:txBody>
                    <a:bodyPr/>
                    <a:lstStyle/>
                    <a:p>
                      <a:endParaRPr lang="ru-RU"/>
                    </a:p>
                  </a:txBody>
                  <a:tcPr/>
                </a:tc>
              </a:tr>
              <a:tr h="249908">
                <a:tc gridSpan="2">
                  <a:txBody>
                    <a:bodyPr/>
                    <a:lstStyle/>
                    <a:p>
                      <a:pPr>
                        <a:lnSpc>
                          <a:spcPct val="115000"/>
                        </a:lnSpc>
                        <a:spcAft>
                          <a:spcPts val="0"/>
                        </a:spcAft>
                      </a:pPr>
                      <a:r>
                        <a:rPr lang="ru-RU" sz="1200" b="0" dirty="0">
                          <a:solidFill>
                            <a:schemeClr val="tx1">
                              <a:lumMod val="75000"/>
                              <a:lumOff val="25000"/>
                            </a:schemeClr>
                          </a:solidFill>
                          <a:effectLst/>
                        </a:rPr>
                        <a:t>Процессор</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a:lnSpc>
                          <a:spcPct val="115000"/>
                        </a:lnSpc>
                        <a:spcAft>
                          <a:spcPts val="0"/>
                        </a:spcAft>
                      </a:pPr>
                      <a:r>
                        <a:rPr lang="ru-RU" sz="1200" dirty="0">
                          <a:solidFill>
                            <a:schemeClr val="tx1">
                              <a:lumMod val="75000"/>
                              <a:lumOff val="25000"/>
                            </a:schemeClr>
                          </a:solidFill>
                          <a:effectLst/>
                        </a:rPr>
                        <a:t>Процессор </a:t>
                      </a:r>
                      <a:r>
                        <a:rPr lang="ru-RU" sz="1200" dirty="0" smtClean="0">
                          <a:solidFill>
                            <a:schemeClr val="tx1">
                              <a:lumMod val="75000"/>
                              <a:lumOff val="25000"/>
                            </a:schemeClr>
                          </a:solidFill>
                          <a:effectLst/>
                        </a:rPr>
                        <a:t>с </a:t>
                      </a:r>
                      <a:r>
                        <a:rPr lang="ru-RU" sz="1200" dirty="0">
                          <a:solidFill>
                            <a:schemeClr val="tx1">
                              <a:lumMod val="75000"/>
                              <a:lumOff val="25000"/>
                            </a:schemeClr>
                          </a:solidFill>
                          <a:effectLst/>
                        </a:rPr>
                        <a:t>частотой от 1,9 ГГц и выше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r h="249908">
                <a:tc gridSpan="2">
                  <a:txBody>
                    <a:bodyPr/>
                    <a:lstStyle/>
                    <a:p>
                      <a:pPr>
                        <a:lnSpc>
                          <a:spcPct val="115000"/>
                        </a:lnSpc>
                        <a:spcAft>
                          <a:spcPts val="0"/>
                        </a:spcAft>
                      </a:pPr>
                      <a:r>
                        <a:rPr lang="ru-RU" sz="1200" b="0" dirty="0">
                          <a:solidFill>
                            <a:schemeClr val="tx1">
                              <a:lumMod val="75000"/>
                              <a:lumOff val="25000"/>
                            </a:schemeClr>
                          </a:solidFill>
                          <a:effectLst/>
                        </a:rPr>
                        <a:t>ОЗУ</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a:lnSpc>
                          <a:spcPct val="115000"/>
                        </a:lnSpc>
                        <a:spcAft>
                          <a:spcPts val="0"/>
                        </a:spcAft>
                      </a:pPr>
                      <a:r>
                        <a:rPr lang="ru-RU" sz="1200" dirty="0">
                          <a:solidFill>
                            <a:schemeClr val="tx1">
                              <a:lumMod val="75000"/>
                              <a:lumOff val="25000"/>
                            </a:schemeClr>
                          </a:solidFill>
                          <a:effectLst/>
                        </a:rPr>
                        <a:t>От 2 Гб или более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r h="339740">
                <a:tc gridSpan="2">
                  <a:txBody>
                    <a:bodyPr/>
                    <a:lstStyle/>
                    <a:p>
                      <a:pPr>
                        <a:lnSpc>
                          <a:spcPct val="115000"/>
                        </a:lnSpc>
                        <a:spcAft>
                          <a:spcPts val="0"/>
                        </a:spcAft>
                      </a:pPr>
                      <a:r>
                        <a:rPr lang="ru-RU" sz="1200" b="0" dirty="0">
                          <a:solidFill>
                            <a:schemeClr val="tx1">
                              <a:lumMod val="75000"/>
                              <a:lumOff val="25000"/>
                            </a:schemeClr>
                          </a:solidFill>
                          <a:effectLst/>
                        </a:rPr>
                        <a:t>Сетевой контроллер</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a:lnSpc>
                          <a:spcPct val="115000"/>
                        </a:lnSpc>
                        <a:spcAft>
                          <a:spcPts val="0"/>
                        </a:spcAft>
                      </a:pPr>
                      <a:r>
                        <a:rPr lang="ru-RU" sz="1200" dirty="0">
                          <a:solidFill>
                            <a:schemeClr val="tx1">
                              <a:lumMod val="75000"/>
                              <a:lumOff val="25000"/>
                            </a:schemeClr>
                          </a:solidFill>
                          <a:effectLst/>
                        </a:rPr>
                        <a:t>Ethernet контроллер, 100/1000 Mbps, </a:t>
                      </a:r>
                      <a:endParaRPr lang="ru-RU" sz="1200" dirty="0" smtClean="0">
                        <a:solidFill>
                          <a:schemeClr val="tx1">
                            <a:lumMod val="75000"/>
                            <a:lumOff val="25000"/>
                          </a:schemeClr>
                        </a:solidFill>
                        <a:effectLst/>
                      </a:endParaRPr>
                    </a:p>
                    <a:p>
                      <a:pPr>
                        <a:lnSpc>
                          <a:spcPct val="115000"/>
                        </a:lnSpc>
                        <a:spcAft>
                          <a:spcPts val="0"/>
                        </a:spcAft>
                      </a:pPr>
                      <a:r>
                        <a:rPr lang="ru-RU" sz="1200" dirty="0" smtClean="0">
                          <a:solidFill>
                            <a:schemeClr val="tx1">
                              <a:lumMod val="75000"/>
                              <a:lumOff val="25000"/>
                            </a:schemeClr>
                          </a:solidFill>
                          <a:effectLst/>
                        </a:rPr>
                        <a:t>разъем </a:t>
                      </a:r>
                      <a:r>
                        <a:rPr lang="ru-RU" sz="1200" dirty="0">
                          <a:solidFill>
                            <a:schemeClr val="tx1">
                              <a:lumMod val="75000"/>
                              <a:lumOff val="25000"/>
                            </a:schemeClr>
                          </a:solidFill>
                          <a:effectLst/>
                        </a:rPr>
                        <a:t>RJ45</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r h="249908">
                <a:tc gridSpan="2">
                  <a:txBody>
                    <a:bodyPr/>
                    <a:lstStyle/>
                    <a:p>
                      <a:pPr>
                        <a:lnSpc>
                          <a:spcPct val="115000"/>
                        </a:lnSpc>
                        <a:spcAft>
                          <a:spcPts val="0"/>
                        </a:spcAft>
                      </a:pPr>
                      <a:r>
                        <a:rPr lang="ru-RU" sz="1200" b="0" dirty="0">
                          <a:solidFill>
                            <a:schemeClr val="tx1">
                              <a:lumMod val="75000"/>
                              <a:lumOff val="25000"/>
                            </a:schemeClr>
                          </a:solidFill>
                          <a:effectLst/>
                        </a:rPr>
                        <a:t>Дисковый накопитель</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a:lnSpc>
                          <a:spcPct val="115000"/>
                        </a:lnSpc>
                        <a:spcAft>
                          <a:spcPts val="0"/>
                        </a:spcAft>
                      </a:pPr>
                      <a:r>
                        <a:rPr lang="ru-RU" sz="1200" dirty="0">
                          <a:solidFill>
                            <a:schemeClr val="tx1">
                              <a:lumMod val="75000"/>
                              <a:lumOff val="25000"/>
                            </a:schemeClr>
                          </a:solidFill>
                          <a:effectLst/>
                        </a:rPr>
                        <a:t>Общий объем не менее 50 GB</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r h="249908">
                <a:tc gridSpan="3">
                  <a:txBody>
                    <a:bodyPr/>
                    <a:lstStyle/>
                    <a:p>
                      <a:pPr>
                        <a:lnSpc>
                          <a:spcPct val="115000"/>
                        </a:lnSpc>
                        <a:spcAft>
                          <a:spcPts val="0"/>
                        </a:spcAft>
                      </a:pPr>
                      <a:r>
                        <a:rPr lang="ru-RU" sz="1200" dirty="0">
                          <a:solidFill>
                            <a:schemeClr val="tx1">
                              <a:lumMod val="75000"/>
                              <a:lumOff val="25000"/>
                            </a:schemeClr>
                          </a:solidFill>
                          <a:effectLst/>
                        </a:rPr>
                        <a:t>    Программное обеспечение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hMerge="1">
                  <a:txBody>
                    <a:bodyPr/>
                    <a:lstStyle/>
                    <a:p>
                      <a:endParaRPr lang="ru-RU"/>
                    </a:p>
                  </a:txBody>
                  <a:tcPr/>
                </a:tc>
              </a:tr>
              <a:tr h="249908">
                <a:tc gridSpan="2">
                  <a:txBody>
                    <a:bodyPr/>
                    <a:lstStyle/>
                    <a:p>
                      <a:pPr marL="31115" indent="-31115">
                        <a:lnSpc>
                          <a:spcPct val="115000"/>
                        </a:lnSpc>
                        <a:spcAft>
                          <a:spcPts val="0"/>
                        </a:spcAft>
                      </a:pPr>
                      <a:r>
                        <a:rPr lang="ru-RU" sz="1200" b="0" dirty="0">
                          <a:solidFill>
                            <a:schemeClr val="tx1">
                              <a:lumMod val="75000"/>
                              <a:lumOff val="25000"/>
                            </a:schemeClr>
                          </a:solidFill>
                          <a:effectLst/>
                        </a:rPr>
                        <a:t>Операционная система</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marL="31115" indent="-31115">
                        <a:lnSpc>
                          <a:spcPct val="115000"/>
                        </a:lnSpc>
                        <a:spcAft>
                          <a:spcPts val="0"/>
                        </a:spcAft>
                      </a:pPr>
                      <a:r>
                        <a:rPr lang="ru-RU" sz="1200" dirty="0">
                          <a:solidFill>
                            <a:schemeClr val="tx1">
                              <a:lumMod val="75000"/>
                              <a:lumOff val="25000"/>
                            </a:schemeClr>
                          </a:solidFill>
                          <a:effectLst/>
                        </a:rPr>
                        <a:t>Windows 7 Starter и выше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r h="249908">
                <a:tc gridSpan="2">
                  <a:txBody>
                    <a:bodyPr/>
                    <a:lstStyle/>
                    <a:p>
                      <a:pPr marL="31115" indent="-31115">
                        <a:lnSpc>
                          <a:spcPct val="115000"/>
                        </a:lnSpc>
                        <a:spcAft>
                          <a:spcPts val="0"/>
                        </a:spcAft>
                      </a:pPr>
                      <a:r>
                        <a:rPr lang="ru-RU" sz="1200" b="0" dirty="0">
                          <a:solidFill>
                            <a:schemeClr val="tx1">
                              <a:lumMod val="75000"/>
                              <a:lumOff val="25000"/>
                            </a:schemeClr>
                          </a:solidFill>
                          <a:effectLst/>
                        </a:rPr>
                        <a:t>Общесистемное ПО</a:t>
                      </a:r>
                      <a:endParaRPr lang="ru-RU" sz="1100" b="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c hMerge="1">
                  <a:txBody>
                    <a:bodyPr/>
                    <a:lstStyle/>
                    <a:p>
                      <a:endParaRPr lang="ru-RU"/>
                    </a:p>
                  </a:txBody>
                  <a:tcPr/>
                </a:tc>
                <a:tc>
                  <a:txBody>
                    <a:bodyPr/>
                    <a:lstStyle/>
                    <a:p>
                      <a:pPr marL="31115" indent="-31115">
                        <a:lnSpc>
                          <a:spcPct val="115000"/>
                        </a:lnSpc>
                        <a:spcAft>
                          <a:spcPts val="0"/>
                        </a:spcAft>
                      </a:pPr>
                      <a:r>
                        <a:rPr lang="ru-RU" sz="1200" dirty="0">
                          <a:solidFill>
                            <a:schemeClr val="tx1">
                              <a:lumMod val="75000"/>
                              <a:lumOff val="25000"/>
                            </a:schemeClr>
                          </a:solidFill>
                          <a:effectLst/>
                        </a:rPr>
                        <a:t>Java 8 и выше</a:t>
                      </a:r>
                      <a:endParaRPr lang="ru-RU" sz="1100" dirty="0">
                        <a:solidFill>
                          <a:schemeClr val="tx1">
                            <a:lumMod val="75000"/>
                            <a:lumOff val="25000"/>
                          </a:schemeClr>
                        </a:solidFill>
                        <a:effectLst/>
                        <a:latin typeface="Calibri"/>
                        <a:ea typeface="Calibri"/>
                        <a:cs typeface="Times New Roman"/>
                      </a:endParaRPr>
                    </a:p>
                  </a:txBody>
                  <a:tcPr marL="71704" marR="71704"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8</a:t>
            </a:fld>
            <a:endParaRPr lang="ru-RU" sz="1800" b="1" dirty="0">
              <a:solidFill>
                <a:srgbClr val="721A1D"/>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7" name="Group 4"/>
          <p:cNvGrpSpPr>
            <a:grpSpLocks noChangeAspect="1"/>
          </p:cNvGrpSpPr>
          <p:nvPr/>
        </p:nvGrpSpPr>
        <p:grpSpPr bwMode="auto">
          <a:xfrm>
            <a:off x="36776" y="6116974"/>
            <a:ext cx="9142413" cy="634999"/>
            <a:chOff x="6" y="3920"/>
            <a:chExt cx="5759" cy="400"/>
          </a:xfrm>
        </p:grpSpPr>
        <p:sp>
          <p:nvSpPr>
            <p:cNvPr id="8"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9710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dn3.crystals.ru/field_product_photo/product_450/avtomatizacija_magazina.jpg?itok=jRCka36W"/>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7326" y="2026024"/>
            <a:ext cx="4684970" cy="40403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36071" y="86649"/>
            <a:ext cx="6840760" cy="923330"/>
          </a:xfrm>
          <a:prstGeom prst="rect">
            <a:avLst/>
          </a:prstGeom>
        </p:spPr>
        <p:txBody>
          <a:bodyPr wrap="square">
            <a:spAutoFit/>
          </a:bodyPr>
          <a:lstStyle/>
          <a:p>
            <a:pPr algn="ctr"/>
            <a:r>
              <a:rPr lang="ru-RU" b="1" dirty="0">
                <a:solidFill>
                  <a:srgbClr val="C82031"/>
                </a:solidFill>
                <a:latin typeface="+mj-lt"/>
                <a:cs typeface="Arial" panose="020B0604020202020204" pitchFamily="34" charset="0"/>
              </a:rPr>
              <a:t>Технические требования для подключения к ЕГАИС </a:t>
            </a:r>
          </a:p>
          <a:p>
            <a:pPr algn="ctr"/>
            <a:r>
              <a:rPr lang="ru-RU" b="1" dirty="0">
                <a:solidFill>
                  <a:srgbClr val="C82031"/>
                </a:solidFill>
                <a:latin typeface="+mj-lt"/>
                <a:cs typeface="Arial" panose="020B0604020202020204" pitchFamily="34" charset="0"/>
              </a:rPr>
              <a:t>в части подтверждения розничной продажи маркированной алкогольной продукции</a:t>
            </a:r>
          </a:p>
        </p:txBody>
      </p:sp>
      <p:sp>
        <p:nvSpPr>
          <p:cNvPr id="12" name="Прямоугольник 11"/>
          <p:cNvSpPr/>
          <p:nvPr/>
        </p:nvSpPr>
        <p:spPr>
          <a:xfrm>
            <a:off x="240845" y="956816"/>
            <a:ext cx="6192688" cy="2123658"/>
          </a:xfrm>
          <a:prstGeom prst="rect">
            <a:avLst/>
          </a:prstGeom>
        </p:spPr>
        <p:txBody>
          <a:bodyPr wrap="square">
            <a:spAutoFit/>
          </a:bodyPr>
          <a:lstStyle/>
          <a:p>
            <a:pPr algn="just">
              <a:spcAft>
                <a:spcPts val="1200"/>
              </a:spcAft>
              <a:buClr>
                <a:srgbClr val="C00000"/>
              </a:buClr>
            </a:pPr>
            <a:r>
              <a:rPr lang="ru-RU" sz="1600" dirty="0" smtClean="0">
                <a:solidFill>
                  <a:schemeClr val="tx1">
                    <a:lumMod val="75000"/>
                    <a:lumOff val="25000"/>
                  </a:schemeClr>
                </a:solidFill>
              </a:rPr>
              <a:t>Персональный компьютер, специальный носитель с сертификатом КЭП для ЕГАИС и  сертификатом </a:t>
            </a:r>
            <a:r>
              <a:rPr lang="en-US" sz="1600" dirty="0" smtClean="0">
                <a:solidFill>
                  <a:schemeClr val="tx1">
                    <a:lumMod val="75000"/>
                    <a:lumOff val="25000"/>
                  </a:schemeClr>
                </a:solidFill>
              </a:rPr>
              <a:t>RSA-</a:t>
            </a:r>
            <a:r>
              <a:rPr lang="ru-RU" sz="1600" dirty="0" smtClean="0">
                <a:solidFill>
                  <a:schemeClr val="tx1">
                    <a:lumMod val="75000"/>
                    <a:lumOff val="25000"/>
                  </a:schemeClr>
                </a:solidFill>
              </a:rPr>
              <a:t>ключа.</a:t>
            </a:r>
          </a:p>
          <a:p>
            <a:pPr algn="just">
              <a:spcAft>
                <a:spcPts val="1200"/>
              </a:spcAft>
              <a:buClr>
                <a:srgbClr val="C00000"/>
              </a:buClr>
            </a:pPr>
            <a:r>
              <a:rPr lang="ru-RU" sz="1600" dirty="0" smtClean="0">
                <a:solidFill>
                  <a:schemeClr val="tx1">
                    <a:lumMod val="75000"/>
                    <a:lumOff val="25000"/>
                  </a:schemeClr>
                </a:solidFill>
              </a:rPr>
              <a:t>Кассовое оборудование: </a:t>
            </a:r>
          </a:p>
          <a:p>
            <a:pPr marL="431800" lvl="1" indent="-342900" algn="just">
              <a:buClr>
                <a:srgbClr val="C00000"/>
              </a:buClr>
              <a:buFont typeface="+mj-lt"/>
              <a:buAutoNum type="arabicPeriod"/>
            </a:pPr>
            <a:r>
              <a:rPr lang="ru-RU" sz="1600" b="1" dirty="0" smtClean="0">
                <a:solidFill>
                  <a:schemeClr val="tx1">
                    <a:lumMod val="75000"/>
                    <a:lumOff val="25000"/>
                  </a:schemeClr>
                </a:solidFill>
              </a:rPr>
              <a:t>Кассовый </a:t>
            </a:r>
            <a:r>
              <a:rPr lang="ru-RU" sz="1600" b="1" dirty="0">
                <a:solidFill>
                  <a:schemeClr val="tx1">
                    <a:lumMod val="75000"/>
                    <a:lumOff val="25000"/>
                  </a:schemeClr>
                </a:solidFill>
              </a:rPr>
              <a:t>аппарат</a:t>
            </a:r>
            <a:r>
              <a:rPr lang="ru-RU" sz="1600" dirty="0">
                <a:solidFill>
                  <a:schemeClr val="tx1">
                    <a:lumMod val="75000"/>
                    <a:lumOff val="25000"/>
                  </a:schemeClr>
                </a:solidFill>
              </a:rPr>
              <a:t> с </a:t>
            </a:r>
            <a:r>
              <a:rPr lang="ru-RU" sz="1600" dirty="0" smtClean="0">
                <a:solidFill>
                  <a:schemeClr val="tx1">
                    <a:lumMod val="75000"/>
                    <a:lumOff val="25000"/>
                  </a:schemeClr>
                </a:solidFill>
              </a:rPr>
              <a:t>программным обеспечением, совместимым </a:t>
            </a:r>
            <a:r>
              <a:rPr lang="ru-RU" sz="1600" dirty="0">
                <a:solidFill>
                  <a:schemeClr val="tx1">
                    <a:lumMod val="75000"/>
                    <a:lumOff val="25000"/>
                  </a:schemeClr>
                </a:solidFill>
              </a:rPr>
              <a:t>с системой </a:t>
            </a:r>
            <a:r>
              <a:rPr lang="ru-RU" sz="1600" dirty="0" smtClean="0">
                <a:solidFill>
                  <a:schemeClr val="tx1">
                    <a:lumMod val="75000"/>
                    <a:lumOff val="25000"/>
                  </a:schemeClr>
                </a:solidFill>
              </a:rPr>
              <a:t>ЕГАИС и прошедшее соответствующее тестирование. </a:t>
            </a:r>
          </a:p>
          <a:p>
            <a:pPr lvl="1" indent="-368300" algn="just">
              <a:spcAft>
                <a:spcPts val="1200"/>
              </a:spcAft>
              <a:buClr>
                <a:srgbClr val="C00000"/>
              </a:buClr>
              <a:buFont typeface="+mj-lt"/>
              <a:buAutoNum type="arabicPeriod"/>
            </a:pPr>
            <a:r>
              <a:rPr lang="ru-RU" sz="1600" b="1" dirty="0" smtClean="0">
                <a:solidFill>
                  <a:schemeClr val="tx1">
                    <a:lumMod val="75000"/>
                    <a:lumOff val="25000"/>
                  </a:schemeClr>
                </a:solidFill>
              </a:rPr>
              <a:t>Сканер</a:t>
            </a:r>
            <a:r>
              <a:rPr lang="ru-RU" sz="1600" dirty="0" smtClean="0">
                <a:solidFill>
                  <a:schemeClr val="tx1">
                    <a:lumMod val="75000"/>
                    <a:lumOff val="25000"/>
                  </a:schemeClr>
                </a:solidFill>
              </a:rPr>
              <a:t> </a:t>
            </a:r>
            <a:r>
              <a:rPr lang="ru-RU" sz="1600" dirty="0">
                <a:solidFill>
                  <a:schemeClr val="tx1">
                    <a:lumMod val="75000"/>
                    <a:lumOff val="25000"/>
                  </a:schemeClr>
                </a:solidFill>
              </a:rPr>
              <a:t>двумерных </a:t>
            </a:r>
            <a:r>
              <a:rPr lang="ru-RU" sz="1600" dirty="0" smtClean="0">
                <a:solidFill>
                  <a:schemeClr val="tx1">
                    <a:lumMod val="75000"/>
                    <a:lumOff val="25000"/>
                  </a:schemeClr>
                </a:solidFill>
              </a:rPr>
              <a:t>штрих-кодов PDF-417.</a:t>
            </a:r>
          </a:p>
        </p:txBody>
      </p:sp>
      <p:sp>
        <p:nvSpPr>
          <p:cNvPr id="6" name="Номер слайда 4"/>
          <p:cNvSpPr>
            <a:spLocks noGrp="1"/>
          </p:cNvSpPr>
          <p:nvPr>
            <p:ph type="sldNum" sz="quarter" idx="12"/>
          </p:nvPr>
        </p:nvSpPr>
        <p:spPr>
          <a:xfrm>
            <a:off x="107504" y="6237312"/>
            <a:ext cx="571367" cy="365125"/>
          </a:xfrm>
        </p:spPr>
        <p:txBody>
          <a:bodyPr/>
          <a:lstStyle/>
          <a:p>
            <a:pPr algn="l"/>
            <a:fld id="{B19B0651-EE4F-4900-A07F-96A6BFA9D0F0}" type="slidenum">
              <a:rPr lang="ru-RU" sz="1800" b="1" smtClean="0">
                <a:solidFill>
                  <a:srgbClr val="721A1D"/>
                </a:solidFill>
              </a:rPr>
              <a:pPr algn="l"/>
              <a:t>9</a:t>
            </a:fld>
            <a:endParaRPr lang="ru-RU" sz="1800" b="1" dirty="0">
              <a:solidFill>
                <a:srgbClr val="721A1D"/>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06"/>
            <a:ext cx="1203649" cy="844117"/>
          </a:xfrm>
          <a:prstGeom prst="rect">
            <a:avLst/>
          </a:prstGeom>
        </p:spPr>
      </p:pic>
      <p:grpSp>
        <p:nvGrpSpPr>
          <p:cNvPr id="8" name="Group 4"/>
          <p:cNvGrpSpPr>
            <a:grpSpLocks noChangeAspect="1"/>
          </p:cNvGrpSpPr>
          <p:nvPr/>
        </p:nvGrpSpPr>
        <p:grpSpPr bwMode="auto">
          <a:xfrm>
            <a:off x="36776" y="6116974"/>
            <a:ext cx="9142413" cy="634999"/>
            <a:chOff x="6" y="3920"/>
            <a:chExt cx="5759" cy="400"/>
          </a:xfrm>
        </p:grpSpPr>
        <p:sp>
          <p:nvSpPr>
            <p:cNvPr id="9" name="AutoShape 3"/>
            <p:cNvSpPr>
              <a:spLocks noChangeAspect="1" noChangeArrowheads="1" noTextEdit="1"/>
            </p:cNvSpPr>
            <p:nvPr/>
          </p:nvSpPr>
          <p:spPr bwMode="auto">
            <a:xfrm>
              <a:off x="6" y="3925"/>
              <a:ext cx="57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3920"/>
              <a:ext cx="45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38" y="3935"/>
              <a:ext cx="4478" cy="85"/>
            </a:xfrm>
            <a:prstGeom prst="rect">
              <a:avLst/>
            </a:prstGeom>
            <a:solidFill>
              <a:srgbClr val="C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39"/>
            <p:cNvSpPr>
              <a:spLocks noChangeArrowheads="1"/>
            </p:cNvSpPr>
            <p:nvPr/>
          </p:nvSpPr>
          <p:spPr bwMode="auto">
            <a:xfrm>
              <a:off x="32" y="3941"/>
              <a:ext cx="4478" cy="81"/>
            </a:xfrm>
            <a:prstGeom prst="rect">
              <a:avLst/>
            </a:prstGeom>
            <a:noFill/>
            <a:ln w="7938"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 y="4077"/>
              <a:ext cx="463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p:nvSpPr>
          <p:spPr bwMode="auto">
            <a:xfrm>
              <a:off x="1166" y="4093"/>
              <a:ext cx="46" cy="168"/>
            </a:xfrm>
            <a:prstGeom prst="rect">
              <a:avLst/>
            </a:prstGeom>
            <a:solidFill>
              <a:srgbClr val="9A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43"/>
            <p:cNvSpPr>
              <a:spLocks noChangeArrowheads="1"/>
            </p:cNvSpPr>
            <p:nvPr/>
          </p:nvSpPr>
          <p:spPr bwMode="auto">
            <a:xfrm>
              <a:off x="1212" y="4093"/>
              <a:ext cx="52" cy="168"/>
            </a:xfrm>
            <a:prstGeom prst="rect">
              <a:avLst/>
            </a:prstGeom>
            <a:solidFill>
              <a:srgbClr val="99A7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44"/>
            <p:cNvSpPr>
              <a:spLocks noChangeArrowheads="1"/>
            </p:cNvSpPr>
            <p:nvPr/>
          </p:nvSpPr>
          <p:spPr bwMode="auto">
            <a:xfrm>
              <a:off x="1264" y="4093"/>
              <a:ext cx="36" cy="168"/>
            </a:xfrm>
            <a:prstGeom prst="rect">
              <a:avLst/>
            </a:prstGeom>
            <a:solidFill>
              <a:srgbClr val="97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45"/>
            <p:cNvSpPr>
              <a:spLocks noChangeArrowheads="1"/>
            </p:cNvSpPr>
            <p:nvPr/>
          </p:nvSpPr>
          <p:spPr bwMode="auto">
            <a:xfrm>
              <a:off x="1300" y="4093"/>
              <a:ext cx="35" cy="168"/>
            </a:xfrm>
            <a:prstGeom prst="rect">
              <a:avLst/>
            </a:prstGeom>
            <a:solidFill>
              <a:srgbClr val="96A4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46"/>
            <p:cNvSpPr>
              <a:spLocks noChangeArrowheads="1"/>
            </p:cNvSpPr>
            <p:nvPr/>
          </p:nvSpPr>
          <p:spPr bwMode="auto">
            <a:xfrm>
              <a:off x="1335" y="4093"/>
              <a:ext cx="52" cy="168"/>
            </a:xfrm>
            <a:prstGeom prst="rect">
              <a:avLst/>
            </a:prstGeom>
            <a:solidFill>
              <a:srgbClr val="95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47"/>
            <p:cNvSpPr>
              <a:spLocks noChangeArrowheads="1"/>
            </p:cNvSpPr>
            <p:nvPr/>
          </p:nvSpPr>
          <p:spPr bwMode="auto">
            <a:xfrm>
              <a:off x="1387" y="4093"/>
              <a:ext cx="56" cy="168"/>
            </a:xfrm>
            <a:prstGeom prst="rect">
              <a:avLst/>
            </a:prstGeom>
            <a:solidFill>
              <a:srgbClr val="94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48"/>
            <p:cNvSpPr>
              <a:spLocks noChangeArrowheads="1"/>
            </p:cNvSpPr>
            <p:nvPr/>
          </p:nvSpPr>
          <p:spPr bwMode="auto">
            <a:xfrm>
              <a:off x="1443" y="4093"/>
              <a:ext cx="52" cy="168"/>
            </a:xfrm>
            <a:prstGeom prst="rect">
              <a:avLst/>
            </a:prstGeom>
            <a:solidFill>
              <a:srgbClr val="92A0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49"/>
            <p:cNvSpPr>
              <a:spLocks noChangeArrowheads="1"/>
            </p:cNvSpPr>
            <p:nvPr/>
          </p:nvSpPr>
          <p:spPr bwMode="auto">
            <a:xfrm>
              <a:off x="1495" y="4093"/>
              <a:ext cx="56" cy="168"/>
            </a:xfrm>
            <a:prstGeom prst="rect">
              <a:avLst/>
            </a:prstGeom>
            <a:solidFill>
              <a:srgbClr val="919E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50"/>
            <p:cNvSpPr>
              <a:spLocks noChangeArrowheads="1"/>
            </p:cNvSpPr>
            <p:nvPr/>
          </p:nvSpPr>
          <p:spPr bwMode="auto">
            <a:xfrm>
              <a:off x="1551" y="4093"/>
              <a:ext cx="51" cy="168"/>
            </a:xfrm>
            <a:prstGeom prst="rect">
              <a:avLst/>
            </a:prstGeom>
            <a:solidFill>
              <a:srgbClr val="909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rrowheads="1"/>
            </p:cNvSpPr>
            <p:nvPr/>
          </p:nvSpPr>
          <p:spPr bwMode="auto">
            <a:xfrm>
              <a:off x="1602" y="4093"/>
              <a:ext cx="36" cy="168"/>
            </a:xfrm>
            <a:prstGeom prst="rect">
              <a:avLst/>
            </a:prstGeom>
            <a:solidFill>
              <a:srgbClr val="8E9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52"/>
            <p:cNvSpPr>
              <a:spLocks noChangeArrowheads="1"/>
            </p:cNvSpPr>
            <p:nvPr/>
          </p:nvSpPr>
          <p:spPr bwMode="auto">
            <a:xfrm>
              <a:off x="1638" y="4093"/>
              <a:ext cx="52" cy="168"/>
            </a:xfrm>
            <a:prstGeom prst="rect">
              <a:avLst/>
            </a:prstGeom>
            <a:solidFill>
              <a:srgbClr val="8D99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53"/>
            <p:cNvSpPr>
              <a:spLocks noChangeArrowheads="1"/>
            </p:cNvSpPr>
            <p:nvPr/>
          </p:nvSpPr>
          <p:spPr bwMode="auto">
            <a:xfrm>
              <a:off x="1690" y="4093"/>
              <a:ext cx="56" cy="168"/>
            </a:xfrm>
            <a:prstGeom prst="rect">
              <a:avLst/>
            </a:prstGeom>
            <a:solidFill>
              <a:srgbClr val="8C9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54"/>
            <p:cNvSpPr>
              <a:spLocks noChangeArrowheads="1"/>
            </p:cNvSpPr>
            <p:nvPr/>
          </p:nvSpPr>
          <p:spPr bwMode="auto">
            <a:xfrm>
              <a:off x="1746" y="4093"/>
              <a:ext cx="51" cy="168"/>
            </a:xfrm>
            <a:prstGeom prst="rect">
              <a:avLst/>
            </a:prstGeom>
            <a:solidFill>
              <a:srgbClr val="8B9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55"/>
            <p:cNvSpPr>
              <a:spLocks noChangeArrowheads="1"/>
            </p:cNvSpPr>
            <p:nvPr/>
          </p:nvSpPr>
          <p:spPr bwMode="auto">
            <a:xfrm>
              <a:off x="1797" y="4093"/>
              <a:ext cx="36" cy="168"/>
            </a:xfrm>
            <a:prstGeom prst="rect">
              <a:avLst/>
            </a:prstGeom>
            <a:solidFill>
              <a:srgbClr val="899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56"/>
            <p:cNvSpPr>
              <a:spLocks noChangeArrowheads="1"/>
            </p:cNvSpPr>
            <p:nvPr/>
          </p:nvSpPr>
          <p:spPr bwMode="auto">
            <a:xfrm>
              <a:off x="1833" y="4093"/>
              <a:ext cx="57" cy="168"/>
            </a:xfrm>
            <a:prstGeom prst="rect">
              <a:avLst/>
            </a:prstGeom>
            <a:solidFill>
              <a:srgbClr val="889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57"/>
            <p:cNvSpPr>
              <a:spLocks noChangeArrowheads="1"/>
            </p:cNvSpPr>
            <p:nvPr/>
          </p:nvSpPr>
          <p:spPr bwMode="auto">
            <a:xfrm>
              <a:off x="1890" y="4093"/>
              <a:ext cx="51" cy="168"/>
            </a:xfrm>
            <a:prstGeom prst="rect">
              <a:avLst/>
            </a:prstGeom>
            <a:solidFill>
              <a:srgbClr val="8791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58"/>
            <p:cNvSpPr>
              <a:spLocks noChangeArrowheads="1"/>
            </p:cNvSpPr>
            <p:nvPr/>
          </p:nvSpPr>
          <p:spPr bwMode="auto">
            <a:xfrm>
              <a:off x="1941" y="4093"/>
              <a:ext cx="36" cy="168"/>
            </a:xfrm>
            <a:prstGeom prst="rect">
              <a:avLst/>
            </a:prstGeom>
            <a:solidFill>
              <a:srgbClr val="8590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59"/>
            <p:cNvSpPr>
              <a:spLocks noChangeArrowheads="1"/>
            </p:cNvSpPr>
            <p:nvPr/>
          </p:nvSpPr>
          <p:spPr bwMode="auto">
            <a:xfrm>
              <a:off x="1977" y="4093"/>
              <a:ext cx="51" cy="168"/>
            </a:xfrm>
            <a:prstGeom prst="rect">
              <a:avLst/>
            </a:prstGeom>
            <a:solidFill>
              <a:srgbClr val="848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60"/>
            <p:cNvSpPr>
              <a:spLocks noChangeArrowheads="1"/>
            </p:cNvSpPr>
            <p:nvPr/>
          </p:nvSpPr>
          <p:spPr bwMode="auto">
            <a:xfrm>
              <a:off x="2028" y="4093"/>
              <a:ext cx="57" cy="168"/>
            </a:xfrm>
            <a:prstGeom prst="rect">
              <a:avLst/>
            </a:prstGeom>
            <a:solidFill>
              <a:srgbClr val="838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61"/>
            <p:cNvSpPr>
              <a:spLocks noChangeArrowheads="1"/>
            </p:cNvSpPr>
            <p:nvPr/>
          </p:nvSpPr>
          <p:spPr bwMode="auto">
            <a:xfrm>
              <a:off x="2085" y="4093"/>
              <a:ext cx="51" cy="168"/>
            </a:xfrm>
            <a:prstGeom prst="rect">
              <a:avLst/>
            </a:prstGeom>
            <a:solidFill>
              <a:srgbClr val="828B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62"/>
            <p:cNvSpPr>
              <a:spLocks noChangeArrowheads="1"/>
            </p:cNvSpPr>
            <p:nvPr/>
          </p:nvSpPr>
          <p:spPr bwMode="auto">
            <a:xfrm>
              <a:off x="2136" y="4093"/>
              <a:ext cx="57" cy="168"/>
            </a:xfrm>
            <a:prstGeom prst="rect">
              <a:avLst/>
            </a:prstGeom>
            <a:solidFill>
              <a:srgbClr val="8089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63"/>
            <p:cNvSpPr>
              <a:spLocks noChangeArrowheads="1"/>
            </p:cNvSpPr>
            <p:nvPr/>
          </p:nvSpPr>
          <p:spPr bwMode="auto">
            <a:xfrm>
              <a:off x="2193" y="4093"/>
              <a:ext cx="30" cy="168"/>
            </a:xfrm>
            <a:prstGeom prst="rect">
              <a:avLst/>
            </a:prstGeom>
            <a:solidFill>
              <a:srgbClr val="7F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64"/>
            <p:cNvSpPr>
              <a:spLocks noChangeArrowheads="1"/>
            </p:cNvSpPr>
            <p:nvPr/>
          </p:nvSpPr>
          <p:spPr bwMode="auto">
            <a:xfrm>
              <a:off x="2223" y="4093"/>
              <a:ext cx="36" cy="168"/>
            </a:xfrm>
            <a:prstGeom prst="rect">
              <a:avLst/>
            </a:prstGeom>
            <a:solidFill>
              <a:srgbClr val="7E8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65"/>
            <p:cNvSpPr>
              <a:spLocks noChangeArrowheads="1"/>
            </p:cNvSpPr>
            <p:nvPr/>
          </p:nvSpPr>
          <p:spPr bwMode="auto">
            <a:xfrm>
              <a:off x="2259" y="4093"/>
              <a:ext cx="57" cy="168"/>
            </a:xfrm>
            <a:prstGeom prst="rect">
              <a:avLst/>
            </a:prstGeom>
            <a:solidFill>
              <a:srgbClr val="7D8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Rectangle 66"/>
            <p:cNvSpPr>
              <a:spLocks noChangeArrowheads="1"/>
            </p:cNvSpPr>
            <p:nvPr/>
          </p:nvSpPr>
          <p:spPr bwMode="auto">
            <a:xfrm>
              <a:off x="2316" y="4093"/>
              <a:ext cx="51" cy="168"/>
            </a:xfrm>
            <a:prstGeom prst="rect">
              <a:avLst/>
            </a:prstGeom>
            <a:solidFill>
              <a:srgbClr val="7C83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Rectangle 67"/>
            <p:cNvSpPr>
              <a:spLocks noChangeArrowheads="1"/>
            </p:cNvSpPr>
            <p:nvPr/>
          </p:nvSpPr>
          <p:spPr bwMode="auto">
            <a:xfrm>
              <a:off x="2367" y="4093"/>
              <a:ext cx="57" cy="168"/>
            </a:xfrm>
            <a:prstGeom prst="rect">
              <a:avLst/>
            </a:prstGeom>
            <a:solidFill>
              <a:srgbClr val="7A82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68"/>
            <p:cNvSpPr>
              <a:spLocks noChangeArrowheads="1"/>
            </p:cNvSpPr>
            <p:nvPr/>
          </p:nvSpPr>
          <p:spPr bwMode="auto">
            <a:xfrm>
              <a:off x="2424" y="4093"/>
              <a:ext cx="51" cy="168"/>
            </a:xfrm>
            <a:prstGeom prst="rect">
              <a:avLst/>
            </a:prstGeom>
            <a:solidFill>
              <a:srgbClr val="7980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69"/>
            <p:cNvSpPr>
              <a:spLocks noChangeArrowheads="1"/>
            </p:cNvSpPr>
            <p:nvPr/>
          </p:nvSpPr>
          <p:spPr bwMode="auto">
            <a:xfrm>
              <a:off x="2475" y="4093"/>
              <a:ext cx="51" cy="168"/>
            </a:xfrm>
            <a:prstGeom prst="rect">
              <a:avLst/>
            </a:prstGeom>
            <a:solidFill>
              <a:srgbClr val="777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70"/>
            <p:cNvSpPr>
              <a:spLocks noChangeArrowheads="1"/>
            </p:cNvSpPr>
            <p:nvPr/>
          </p:nvSpPr>
          <p:spPr bwMode="auto">
            <a:xfrm>
              <a:off x="2526" y="4093"/>
              <a:ext cx="36" cy="168"/>
            </a:xfrm>
            <a:prstGeom prst="rect">
              <a:avLst/>
            </a:prstGeom>
            <a:solidFill>
              <a:srgbClr val="767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Rectangle 71"/>
            <p:cNvSpPr>
              <a:spLocks noChangeArrowheads="1"/>
            </p:cNvSpPr>
            <p:nvPr/>
          </p:nvSpPr>
          <p:spPr bwMode="auto">
            <a:xfrm>
              <a:off x="2562" y="4093"/>
              <a:ext cx="57" cy="168"/>
            </a:xfrm>
            <a:prstGeom prst="rect">
              <a:avLst/>
            </a:prstGeom>
            <a:solidFill>
              <a:srgbClr val="757B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Rectangle 72"/>
            <p:cNvSpPr>
              <a:spLocks noChangeArrowheads="1"/>
            </p:cNvSpPr>
            <p:nvPr/>
          </p:nvSpPr>
          <p:spPr bwMode="auto">
            <a:xfrm>
              <a:off x="2619" y="4093"/>
              <a:ext cx="36" cy="168"/>
            </a:xfrm>
            <a:prstGeom prst="rect">
              <a:avLst/>
            </a:prstGeom>
            <a:solidFill>
              <a:srgbClr val="747A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Rectangle 73"/>
            <p:cNvSpPr>
              <a:spLocks noChangeArrowheads="1"/>
            </p:cNvSpPr>
            <p:nvPr/>
          </p:nvSpPr>
          <p:spPr bwMode="auto">
            <a:xfrm>
              <a:off x="2655" y="4093"/>
              <a:ext cx="36" cy="168"/>
            </a:xfrm>
            <a:prstGeom prst="rect">
              <a:avLst/>
            </a:prstGeom>
            <a:solidFill>
              <a:srgbClr val="7378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Rectangle 74"/>
            <p:cNvSpPr>
              <a:spLocks noChangeArrowheads="1"/>
            </p:cNvSpPr>
            <p:nvPr/>
          </p:nvSpPr>
          <p:spPr bwMode="auto">
            <a:xfrm>
              <a:off x="2691" y="4093"/>
              <a:ext cx="51" cy="168"/>
            </a:xfrm>
            <a:prstGeom prst="rect">
              <a:avLst/>
            </a:prstGeom>
            <a:solidFill>
              <a:srgbClr val="7277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Rectangle 75"/>
            <p:cNvSpPr>
              <a:spLocks noChangeArrowheads="1"/>
            </p:cNvSpPr>
            <p:nvPr/>
          </p:nvSpPr>
          <p:spPr bwMode="auto">
            <a:xfrm>
              <a:off x="2742" y="4093"/>
              <a:ext cx="36" cy="168"/>
            </a:xfrm>
            <a:prstGeom prst="rect">
              <a:avLst/>
            </a:prstGeom>
            <a:solidFill>
              <a:srgbClr val="7076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Rectangle 76"/>
            <p:cNvSpPr>
              <a:spLocks noChangeArrowheads="1"/>
            </p:cNvSpPr>
            <p:nvPr/>
          </p:nvSpPr>
          <p:spPr bwMode="auto">
            <a:xfrm>
              <a:off x="2778" y="4093"/>
              <a:ext cx="51" cy="168"/>
            </a:xfrm>
            <a:prstGeom prst="rect">
              <a:avLst/>
            </a:prstGeom>
            <a:solidFill>
              <a:srgbClr val="6F74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Rectangle 77"/>
            <p:cNvSpPr>
              <a:spLocks noChangeArrowheads="1"/>
            </p:cNvSpPr>
            <p:nvPr/>
          </p:nvSpPr>
          <p:spPr bwMode="auto">
            <a:xfrm>
              <a:off x="2829" y="4093"/>
              <a:ext cx="57" cy="168"/>
            </a:xfrm>
            <a:prstGeom prst="rect">
              <a:avLst/>
            </a:prstGeom>
            <a:solidFill>
              <a:srgbClr val="6E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Rectangle 78"/>
            <p:cNvSpPr>
              <a:spLocks noChangeArrowheads="1"/>
            </p:cNvSpPr>
            <p:nvPr/>
          </p:nvSpPr>
          <p:spPr bwMode="auto">
            <a:xfrm>
              <a:off x="2886" y="4093"/>
              <a:ext cx="51" cy="168"/>
            </a:xfrm>
            <a:prstGeom prst="rect">
              <a:avLst/>
            </a:prstGeom>
            <a:solidFill>
              <a:srgbClr val="6C71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Rectangle 79"/>
            <p:cNvSpPr>
              <a:spLocks noChangeArrowheads="1"/>
            </p:cNvSpPr>
            <p:nvPr/>
          </p:nvSpPr>
          <p:spPr bwMode="auto">
            <a:xfrm>
              <a:off x="2937" y="4093"/>
              <a:ext cx="56" cy="168"/>
            </a:xfrm>
            <a:prstGeom prst="rect">
              <a:avLst/>
            </a:prstGeom>
            <a:solidFill>
              <a:srgbClr val="6B6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Rectangle 80"/>
            <p:cNvSpPr>
              <a:spLocks noChangeArrowheads="1"/>
            </p:cNvSpPr>
            <p:nvPr/>
          </p:nvSpPr>
          <p:spPr bwMode="auto">
            <a:xfrm>
              <a:off x="2993" y="4093"/>
              <a:ext cx="36" cy="168"/>
            </a:xfrm>
            <a:prstGeom prst="rect">
              <a:avLst/>
            </a:prstGeom>
            <a:solidFill>
              <a:srgbClr val="6A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Rectangle 81"/>
            <p:cNvSpPr>
              <a:spLocks noChangeArrowheads="1"/>
            </p:cNvSpPr>
            <p:nvPr/>
          </p:nvSpPr>
          <p:spPr bwMode="auto">
            <a:xfrm>
              <a:off x="3029" y="4093"/>
              <a:ext cx="36" cy="168"/>
            </a:xfrm>
            <a:prstGeom prst="rect">
              <a:avLst/>
            </a:prstGeom>
            <a:solidFill>
              <a:srgbClr val="696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Rectangle 82"/>
            <p:cNvSpPr>
              <a:spLocks noChangeArrowheads="1"/>
            </p:cNvSpPr>
            <p:nvPr/>
          </p:nvSpPr>
          <p:spPr bwMode="auto">
            <a:xfrm>
              <a:off x="3065" y="4093"/>
              <a:ext cx="52" cy="168"/>
            </a:xfrm>
            <a:prstGeom prst="rect">
              <a:avLst/>
            </a:prstGeom>
            <a:solidFill>
              <a:srgbClr val="686B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Rectangle 83"/>
            <p:cNvSpPr>
              <a:spLocks noChangeArrowheads="1"/>
            </p:cNvSpPr>
            <p:nvPr/>
          </p:nvSpPr>
          <p:spPr bwMode="auto">
            <a:xfrm>
              <a:off x="3117" y="4093"/>
              <a:ext cx="51" cy="168"/>
            </a:xfrm>
            <a:prstGeom prst="rect">
              <a:avLst/>
            </a:prstGeom>
            <a:solidFill>
              <a:srgbClr val="6669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Rectangle 84"/>
            <p:cNvSpPr>
              <a:spLocks noChangeArrowheads="1"/>
            </p:cNvSpPr>
            <p:nvPr/>
          </p:nvSpPr>
          <p:spPr bwMode="auto">
            <a:xfrm>
              <a:off x="3168" y="4093"/>
              <a:ext cx="56" cy="168"/>
            </a:xfrm>
            <a:prstGeom prst="rect">
              <a:avLst/>
            </a:prstGeom>
            <a:solidFill>
              <a:srgbClr val="656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85"/>
            <p:cNvSpPr>
              <a:spLocks noChangeArrowheads="1"/>
            </p:cNvSpPr>
            <p:nvPr/>
          </p:nvSpPr>
          <p:spPr bwMode="auto">
            <a:xfrm>
              <a:off x="3224" y="4093"/>
              <a:ext cx="52" cy="168"/>
            </a:xfrm>
            <a:prstGeom prst="rect">
              <a:avLst/>
            </a:prstGeom>
            <a:solidFill>
              <a:srgbClr val="646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86"/>
            <p:cNvSpPr>
              <a:spLocks noChangeArrowheads="1"/>
            </p:cNvSpPr>
            <p:nvPr/>
          </p:nvSpPr>
          <p:spPr bwMode="auto">
            <a:xfrm>
              <a:off x="3276" y="4093"/>
              <a:ext cx="56" cy="168"/>
            </a:xfrm>
            <a:prstGeom prst="rect">
              <a:avLst/>
            </a:prstGeom>
            <a:solidFill>
              <a:srgbClr val="62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87"/>
            <p:cNvSpPr>
              <a:spLocks noChangeArrowheads="1"/>
            </p:cNvSpPr>
            <p:nvPr/>
          </p:nvSpPr>
          <p:spPr bwMode="auto">
            <a:xfrm>
              <a:off x="3332" y="4093"/>
              <a:ext cx="36" cy="168"/>
            </a:xfrm>
            <a:prstGeom prst="rect">
              <a:avLst/>
            </a:prstGeom>
            <a:solidFill>
              <a:srgbClr val="6163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88"/>
            <p:cNvSpPr>
              <a:spLocks noChangeArrowheads="1"/>
            </p:cNvSpPr>
            <p:nvPr/>
          </p:nvSpPr>
          <p:spPr bwMode="auto">
            <a:xfrm>
              <a:off x="3368" y="4093"/>
              <a:ext cx="31" cy="168"/>
            </a:xfrm>
            <a:prstGeom prst="rect">
              <a:avLst/>
            </a:prstGeom>
            <a:solidFill>
              <a:srgbClr val="6061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89"/>
            <p:cNvSpPr>
              <a:spLocks noChangeArrowheads="1"/>
            </p:cNvSpPr>
            <p:nvPr/>
          </p:nvSpPr>
          <p:spPr bwMode="auto">
            <a:xfrm>
              <a:off x="3399" y="4093"/>
              <a:ext cx="56" cy="168"/>
            </a:xfrm>
            <a:prstGeom prst="rect">
              <a:avLst/>
            </a:prstGeom>
            <a:solidFill>
              <a:srgbClr val="5F60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90"/>
            <p:cNvSpPr>
              <a:spLocks noChangeArrowheads="1"/>
            </p:cNvSpPr>
            <p:nvPr/>
          </p:nvSpPr>
          <p:spPr bwMode="auto">
            <a:xfrm>
              <a:off x="3455" y="4093"/>
              <a:ext cx="36" cy="168"/>
            </a:xfrm>
            <a:prstGeom prst="rect">
              <a:avLst/>
            </a:prstGeom>
            <a:solidFill>
              <a:srgbClr val="5D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Rectangle 91"/>
            <p:cNvSpPr>
              <a:spLocks noChangeArrowheads="1"/>
            </p:cNvSpPr>
            <p:nvPr/>
          </p:nvSpPr>
          <p:spPr bwMode="auto">
            <a:xfrm>
              <a:off x="3491" y="4093"/>
              <a:ext cx="52" cy="168"/>
            </a:xfrm>
            <a:prstGeom prst="rect">
              <a:avLst/>
            </a:prstGeom>
            <a:solidFill>
              <a:srgbClr val="5D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Rectangle 92"/>
            <p:cNvSpPr>
              <a:spLocks noChangeArrowheads="1"/>
            </p:cNvSpPr>
            <p:nvPr/>
          </p:nvSpPr>
          <p:spPr bwMode="auto">
            <a:xfrm>
              <a:off x="3543" y="4093"/>
              <a:ext cx="36" cy="168"/>
            </a:xfrm>
            <a:prstGeom prst="rect">
              <a:avLst/>
            </a:prstGeom>
            <a:solidFill>
              <a:srgbClr val="5B5C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Rectangle 93"/>
            <p:cNvSpPr>
              <a:spLocks noChangeArrowheads="1"/>
            </p:cNvSpPr>
            <p:nvPr/>
          </p:nvSpPr>
          <p:spPr bwMode="auto">
            <a:xfrm>
              <a:off x="3579" y="4093"/>
              <a:ext cx="35" cy="168"/>
            </a:xfrm>
            <a:prstGeom prst="rect">
              <a:avLst/>
            </a:prstGeom>
            <a:solidFill>
              <a:srgbClr val="5A5A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Rectangle 94"/>
            <p:cNvSpPr>
              <a:spLocks noChangeArrowheads="1"/>
            </p:cNvSpPr>
            <p:nvPr/>
          </p:nvSpPr>
          <p:spPr bwMode="auto">
            <a:xfrm>
              <a:off x="3614" y="4093"/>
              <a:ext cx="2115" cy="16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Rectangle 95"/>
            <p:cNvSpPr>
              <a:spLocks noChangeArrowheads="1"/>
            </p:cNvSpPr>
            <p:nvPr/>
          </p:nvSpPr>
          <p:spPr bwMode="auto">
            <a:xfrm>
              <a:off x="1161" y="4087"/>
              <a:ext cx="4573" cy="8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Rectangle 96"/>
            <p:cNvSpPr>
              <a:spLocks noChangeArrowheads="1"/>
            </p:cNvSpPr>
            <p:nvPr/>
          </p:nvSpPr>
          <p:spPr bwMode="auto">
            <a:xfrm>
              <a:off x="1161" y="4169"/>
              <a:ext cx="4573" cy="5"/>
            </a:xfrm>
            <a:prstGeom prst="rect">
              <a:avLst/>
            </a:prstGeom>
            <a:solidFill>
              <a:srgbClr val="8283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Rectangle 97"/>
            <p:cNvSpPr>
              <a:spLocks noChangeArrowheads="1"/>
            </p:cNvSpPr>
            <p:nvPr/>
          </p:nvSpPr>
          <p:spPr bwMode="auto">
            <a:xfrm>
              <a:off x="1161" y="4174"/>
              <a:ext cx="4573" cy="5"/>
            </a:xfrm>
            <a:prstGeom prst="rect">
              <a:avLst/>
            </a:prstGeom>
            <a:solidFill>
              <a:srgbClr val="858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Rectangle 98"/>
            <p:cNvSpPr>
              <a:spLocks noChangeArrowheads="1"/>
            </p:cNvSpPr>
            <p:nvPr/>
          </p:nvSpPr>
          <p:spPr bwMode="auto">
            <a:xfrm>
              <a:off x="1161" y="4179"/>
              <a:ext cx="4573" cy="6"/>
            </a:xfrm>
            <a:prstGeom prst="rect">
              <a:avLst/>
            </a:prstGeom>
            <a:solidFill>
              <a:srgbClr val="898E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Rectangle 99"/>
            <p:cNvSpPr>
              <a:spLocks noChangeArrowheads="1"/>
            </p:cNvSpPr>
            <p:nvPr/>
          </p:nvSpPr>
          <p:spPr bwMode="auto">
            <a:xfrm>
              <a:off x="1161" y="4185"/>
              <a:ext cx="4573" cy="5"/>
            </a:xfrm>
            <a:prstGeom prst="rect">
              <a:avLst/>
            </a:prstGeom>
            <a:solidFill>
              <a:srgbClr val="8D9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Rectangle 100"/>
            <p:cNvSpPr>
              <a:spLocks noChangeArrowheads="1"/>
            </p:cNvSpPr>
            <p:nvPr/>
          </p:nvSpPr>
          <p:spPr bwMode="auto">
            <a:xfrm>
              <a:off x="1161" y="4190"/>
              <a:ext cx="4573" cy="6"/>
            </a:xfrm>
            <a:prstGeom prst="rect">
              <a:avLst/>
            </a:prstGeom>
            <a:solidFill>
              <a:srgbClr val="909A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Rectangle 101"/>
            <p:cNvSpPr>
              <a:spLocks noChangeArrowheads="1"/>
            </p:cNvSpPr>
            <p:nvPr/>
          </p:nvSpPr>
          <p:spPr bwMode="auto">
            <a:xfrm>
              <a:off x="1161" y="4196"/>
              <a:ext cx="4573" cy="5"/>
            </a:xfrm>
            <a:prstGeom prst="rect">
              <a:avLst/>
            </a:prstGeom>
            <a:solidFill>
              <a:srgbClr val="94A0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Rectangle 102"/>
            <p:cNvSpPr>
              <a:spLocks noChangeArrowheads="1"/>
            </p:cNvSpPr>
            <p:nvPr/>
          </p:nvSpPr>
          <p:spPr bwMode="auto">
            <a:xfrm>
              <a:off x="1161" y="4201"/>
              <a:ext cx="4573" cy="5"/>
            </a:xfrm>
            <a:prstGeom prst="rect">
              <a:avLst/>
            </a:prstGeom>
            <a:solidFill>
              <a:srgbClr val="98A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Rectangle 103"/>
            <p:cNvSpPr>
              <a:spLocks noChangeArrowheads="1"/>
            </p:cNvSpPr>
            <p:nvPr/>
          </p:nvSpPr>
          <p:spPr bwMode="auto">
            <a:xfrm>
              <a:off x="1161" y="4206"/>
              <a:ext cx="4573" cy="6"/>
            </a:xfrm>
            <a:prstGeom prst="rect">
              <a:avLst/>
            </a:prstGeom>
            <a:solidFill>
              <a:srgbClr val="9BAB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Rectangle 104"/>
            <p:cNvSpPr>
              <a:spLocks noChangeArrowheads="1"/>
            </p:cNvSpPr>
            <p:nvPr/>
          </p:nvSpPr>
          <p:spPr bwMode="auto">
            <a:xfrm>
              <a:off x="1161" y="4212"/>
              <a:ext cx="4573" cy="5"/>
            </a:xfrm>
            <a:prstGeom prst="rect">
              <a:avLst/>
            </a:prstGeom>
            <a:solidFill>
              <a:srgbClr val="9EAF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Rectangle 105"/>
            <p:cNvSpPr>
              <a:spLocks noChangeArrowheads="1"/>
            </p:cNvSpPr>
            <p:nvPr/>
          </p:nvSpPr>
          <p:spPr bwMode="auto">
            <a:xfrm>
              <a:off x="1161" y="4217"/>
              <a:ext cx="4573" cy="6"/>
            </a:xfrm>
            <a:prstGeom prst="rect">
              <a:avLst/>
            </a:prstGeom>
            <a:solidFill>
              <a:srgbClr val="A1B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Rectangle 106"/>
            <p:cNvSpPr>
              <a:spLocks noChangeArrowheads="1"/>
            </p:cNvSpPr>
            <p:nvPr/>
          </p:nvSpPr>
          <p:spPr bwMode="auto">
            <a:xfrm>
              <a:off x="1161" y="4223"/>
              <a:ext cx="4573" cy="5"/>
            </a:xfrm>
            <a:prstGeom prst="rect">
              <a:avLst/>
            </a:prstGeom>
            <a:solidFill>
              <a:srgbClr val="A3B7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Rectangle 107"/>
            <p:cNvSpPr>
              <a:spLocks noChangeArrowheads="1"/>
            </p:cNvSpPr>
            <p:nvPr/>
          </p:nvSpPr>
          <p:spPr bwMode="auto">
            <a:xfrm>
              <a:off x="1161" y="4228"/>
              <a:ext cx="4573" cy="5"/>
            </a:xfrm>
            <a:prstGeom prst="rect">
              <a:avLst/>
            </a:prstGeom>
            <a:solidFill>
              <a:srgbClr val="A6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Rectangle 108"/>
            <p:cNvSpPr>
              <a:spLocks noChangeArrowheads="1"/>
            </p:cNvSpPr>
            <p:nvPr/>
          </p:nvSpPr>
          <p:spPr bwMode="auto">
            <a:xfrm>
              <a:off x="1161" y="4233"/>
              <a:ext cx="4573" cy="6"/>
            </a:xfrm>
            <a:prstGeom prst="rect">
              <a:avLst/>
            </a:prstGeom>
            <a:solidFill>
              <a:srgbClr val="A9BF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Rectangle 109"/>
            <p:cNvSpPr>
              <a:spLocks noChangeArrowheads="1"/>
            </p:cNvSpPr>
            <p:nvPr/>
          </p:nvSpPr>
          <p:spPr bwMode="auto">
            <a:xfrm>
              <a:off x="1161" y="4239"/>
              <a:ext cx="4573" cy="5"/>
            </a:xfrm>
            <a:prstGeom prst="rect">
              <a:avLst/>
            </a:prstGeom>
            <a:solidFill>
              <a:srgbClr val="ABC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Rectangle 110"/>
            <p:cNvSpPr>
              <a:spLocks noChangeArrowheads="1"/>
            </p:cNvSpPr>
            <p:nvPr/>
          </p:nvSpPr>
          <p:spPr bwMode="auto">
            <a:xfrm>
              <a:off x="1161" y="4244"/>
              <a:ext cx="4573" cy="6"/>
            </a:xfrm>
            <a:prstGeom prst="rect">
              <a:avLst/>
            </a:prstGeom>
            <a:solidFill>
              <a:srgbClr val="AEC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Rectangle 111"/>
            <p:cNvSpPr>
              <a:spLocks noChangeArrowheads="1"/>
            </p:cNvSpPr>
            <p:nvPr/>
          </p:nvSpPr>
          <p:spPr bwMode="auto">
            <a:xfrm>
              <a:off x="1161" y="4250"/>
              <a:ext cx="4573" cy="5"/>
            </a:xfrm>
            <a:prstGeom prst="rect">
              <a:avLst/>
            </a:prstGeom>
            <a:solidFill>
              <a:srgbClr val="B1C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Rectangle 112"/>
            <p:cNvSpPr>
              <a:spLocks noChangeArrowheads="1"/>
            </p:cNvSpPr>
            <p:nvPr/>
          </p:nvSpPr>
          <p:spPr bwMode="auto">
            <a:xfrm>
              <a:off x="1161" y="4255"/>
              <a:ext cx="4573" cy="11"/>
            </a:xfrm>
            <a:prstGeom prst="rect">
              <a:avLst/>
            </a:prstGeom>
            <a:solidFill>
              <a:srgbClr val="B4D0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Rectangle 113"/>
            <p:cNvSpPr>
              <a:spLocks noChangeArrowheads="1"/>
            </p:cNvSpPr>
            <p:nvPr/>
          </p:nvSpPr>
          <p:spPr bwMode="auto">
            <a:xfrm>
              <a:off x="4315" y="4095"/>
              <a:ext cx="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EFFFF"/>
                  </a:solidFill>
                  <a:effectLst/>
                  <a:latin typeface="Calibri" panose="020F0502020204030204" pitchFamily="34" charset="0"/>
                </a:rPr>
                <a:t>EGAIS</a:t>
              </a:r>
              <a:r>
                <a:rPr kumimoji="0" lang="en-US" altLang="ru-RU" sz="1600" b="1" i="0" u="none" strike="noStrike" cap="none" normalizeH="0" baseline="0" dirty="0" smtClean="0">
                  <a:ln>
                    <a:noFill/>
                  </a:ln>
                  <a:solidFill>
                    <a:srgbClr val="FEFFFF"/>
                  </a:solidFill>
                  <a:effectLst/>
                  <a:latin typeface="Calibri" panose="020F0502020204030204" pitchFamily="34" charset="0"/>
                </a:rPr>
                <a:t>2016.RU</a:t>
              </a:r>
            </a:p>
          </p:txBody>
        </p:sp>
        <p:sp>
          <p:nvSpPr>
            <p:cNvPr id="88" name="Rectangle 114"/>
            <p:cNvSpPr>
              <a:spLocks noChangeArrowheads="1"/>
            </p:cNvSpPr>
            <p:nvPr/>
          </p:nvSpPr>
          <p:spPr bwMode="auto">
            <a:xfrm>
              <a:off x="4619" y="4095"/>
              <a:ext cx="1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FEFFFF"/>
                  </a:solidFill>
                  <a:effectLst/>
                  <a:latin typeface="Calibri" panose="020F0502020204030204" pitchFamily="34" charset="0"/>
                </a:rPr>
                <a: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9" name="Rectangle 116"/>
            <p:cNvSpPr>
              <a:spLocks noChangeArrowheads="1"/>
            </p:cNvSpPr>
            <p:nvPr/>
          </p:nvSpPr>
          <p:spPr bwMode="auto">
            <a:xfrm>
              <a:off x="5049"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117"/>
            <p:cNvSpPr>
              <a:spLocks noChangeArrowheads="1"/>
            </p:cNvSpPr>
            <p:nvPr/>
          </p:nvSpPr>
          <p:spPr bwMode="auto">
            <a:xfrm>
              <a:off x="5087"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118"/>
            <p:cNvSpPr>
              <a:spLocks noChangeArrowheads="1"/>
            </p:cNvSpPr>
            <p:nvPr/>
          </p:nvSpPr>
          <p:spPr bwMode="auto">
            <a:xfrm>
              <a:off x="5518"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119"/>
            <p:cNvSpPr>
              <a:spLocks noChangeArrowheads="1"/>
            </p:cNvSpPr>
            <p:nvPr/>
          </p:nvSpPr>
          <p:spPr bwMode="auto">
            <a:xfrm>
              <a:off x="5551" y="40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pSp>
      <p:sp>
        <p:nvSpPr>
          <p:cNvPr id="2" name="Прямоугольник 1"/>
          <p:cNvSpPr/>
          <p:nvPr/>
        </p:nvSpPr>
        <p:spPr>
          <a:xfrm>
            <a:off x="269187" y="4503658"/>
            <a:ext cx="4249102" cy="1569660"/>
          </a:xfrm>
          <a:prstGeom prst="rect">
            <a:avLst/>
          </a:prstGeom>
        </p:spPr>
        <p:txBody>
          <a:bodyPr wrap="square">
            <a:spAutoFit/>
          </a:bodyPr>
          <a:lstStyle/>
          <a:p>
            <a:pPr algn="just">
              <a:spcAft>
                <a:spcPts val="1200"/>
              </a:spcAft>
              <a:buClr>
                <a:srgbClr val="C00000"/>
              </a:buClr>
            </a:pPr>
            <a:r>
              <a:rPr lang="ru-RU" sz="1600" dirty="0">
                <a:solidFill>
                  <a:schemeClr val="tx1">
                    <a:lumMod val="75000"/>
                    <a:lumOff val="25000"/>
                  </a:schemeClr>
                </a:solidFill>
              </a:rPr>
              <a:t>Рабочая станция обмена данными с ЕГАИС (ПК с установленным УТМ модулем) должна находиться в одной сети с кассовыми аппаратами магазина для обеспечения обмена информацией о реализуемой алкогольной продукции со всех касс.</a:t>
            </a:r>
          </a:p>
        </p:txBody>
      </p:sp>
      <p:sp>
        <p:nvSpPr>
          <p:cNvPr id="3" name="Прямоугольник 2"/>
          <p:cNvSpPr/>
          <p:nvPr/>
        </p:nvSpPr>
        <p:spPr>
          <a:xfrm>
            <a:off x="261483" y="3105874"/>
            <a:ext cx="4572001" cy="1077218"/>
          </a:xfrm>
          <a:prstGeom prst="rect">
            <a:avLst/>
          </a:prstGeom>
        </p:spPr>
        <p:txBody>
          <a:bodyPr>
            <a:spAutoFit/>
          </a:bodyPr>
          <a:lstStyle/>
          <a:p>
            <a:pPr algn="just">
              <a:spcAft>
                <a:spcPts val="1200"/>
              </a:spcAft>
              <a:buClr>
                <a:srgbClr val="C00000"/>
              </a:buClr>
            </a:pPr>
            <a:r>
              <a:rPr lang="ru-RU" sz="1600" dirty="0">
                <a:solidFill>
                  <a:schemeClr val="tx1">
                    <a:lumMod val="75000"/>
                    <a:lumOff val="25000"/>
                  </a:schemeClr>
                </a:solidFill>
              </a:rPr>
              <a:t>Кассовая программа должна обеспечивать информационное взаимодействие с УТМ модулем и сканером при </a:t>
            </a:r>
            <a:r>
              <a:rPr lang="ru-RU" sz="1600" dirty="0" smtClean="0">
                <a:solidFill>
                  <a:schemeClr val="tx1">
                    <a:lumMod val="75000"/>
                    <a:lumOff val="25000"/>
                  </a:schemeClr>
                </a:solidFill>
              </a:rPr>
              <a:t>считывании двумерного штрихового кода, нанесенного на ФСМ</a:t>
            </a:r>
            <a:r>
              <a:rPr lang="en-US" sz="1600" dirty="0" smtClean="0">
                <a:solidFill>
                  <a:schemeClr val="tx1">
                    <a:lumMod val="75000"/>
                    <a:lumOff val="25000"/>
                  </a:schemeClr>
                </a:solidFill>
              </a:rPr>
              <a:t>/</a:t>
            </a:r>
            <a:r>
              <a:rPr lang="ru-RU" sz="1600" dirty="0" smtClean="0">
                <a:solidFill>
                  <a:schemeClr val="tx1">
                    <a:lumMod val="75000"/>
                    <a:lumOff val="25000"/>
                  </a:schemeClr>
                </a:solidFill>
              </a:rPr>
              <a:t>АМ.</a:t>
            </a:r>
            <a:endParaRPr lang="ru-RU" sz="1600" dirty="0">
              <a:solidFill>
                <a:schemeClr val="tx1">
                  <a:lumMod val="75000"/>
                  <a:lumOff val="25000"/>
                </a:schemeClr>
              </a:solidFill>
            </a:endParaRPr>
          </a:p>
        </p:txBody>
      </p:sp>
    </p:spTree>
    <p:extLst>
      <p:ext uri="{BB962C8B-B14F-4D97-AF65-F5344CB8AC3E}">
        <p14:creationId xmlns:p14="http://schemas.microsoft.com/office/powerpoint/2010/main" val="396421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34433</TotalTime>
  <Words>3387</Words>
  <Application>Microsoft Office PowerPoint</Application>
  <PresentationFormat>Экран (4:3)</PresentationFormat>
  <Paragraphs>554</Paragraphs>
  <Slides>53</Slides>
  <Notes>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53</vt:i4>
      </vt:variant>
    </vt:vector>
  </HeadingPairs>
  <TitlesOfParts>
    <vt:vector size="63" baseType="lpstr">
      <vt:lpstr>Arial</vt:lpstr>
      <vt:lpstr>Arial Narrow</vt:lpstr>
      <vt:lpstr>Calibri</vt:lpstr>
      <vt:lpstr>Calibri Light</vt:lpstr>
      <vt:lpstr>Century</vt:lpstr>
      <vt:lpstr>Century Schoolbook</vt:lpstr>
      <vt:lpstr>Times New Roman</vt:lpstr>
      <vt:lpstr>Verdana</vt:lpstr>
      <vt:lpstr>Тема Office</vt:lpstr>
      <vt:lpstr>Visio.Drawing.11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Нюансы: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Обновление УТМ до версии 2.0.4</vt:lpstr>
      <vt:lpstr>Порядок заполнения дат розлива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Способы подачи обращений в дежурную службу ЕГАИС</vt:lpstr>
      <vt:lpstr>Линия поддержки  в Личном кабинете ФС РАР</vt:lpstr>
      <vt:lpstr>Статистика обращений в дежурную службу - 2016</vt:lpstr>
      <vt:lpstr>Типы обращений</vt:lpstr>
      <vt:lpstr>Обращения по ЕГАИС ОПТ/Розница</vt:lpstr>
      <vt:lpstr>Технические обращения  по УТМ</vt:lpstr>
      <vt:lpstr>Обращения по УТМ. Запрос информации</vt:lpstr>
      <vt:lpstr>Актуальные вопросы:</vt:lpstr>
      <vt:lpstr>egais2016.ru</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304</cp:revision>
  <cp:lastPrinted>2016-11-14T07:45:41Z</cp:lastPrinted>
  <dcterms:created xsi:type="dcterms:W3CDTF">2016-03-03T13:14:25Z</dcterms:created>
  <dcterms:modified xsi:type="dcterms:W3CDTF">2016-11-22T14:05:44Z</dcterms:modified>
</cp:coreProperties>
</file>